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256" r:id="rId2"/>
    <p:sldId id="270" r:id="rId3"/>
    <p:sldId id="257" r:id="rId4"/>
    <p:sldId id="258" r:id="rId5"/>
    <p:sldId id="260" r:id="rId6"/>
    <p:sldId id="259" r:id="rId7"/>
    <p:sldId id="271" r:id="rId8"/>
    <p:sldId id="262" r:id="rId9"/>
    <p:sldId id="263" r:id="rId10"/>
    <p:sldId id="264" r:id="rId11"/>
    <p:sldId id="272" r:id="rId12"/>
    <p:sldId id="273" r:id="rId13"/>
    <p:sldId id="274" r:id="rId14"/>
    <p:sldId id="265" r:id="rId15"/>
    <p:sldId id="266" r:id="rId16"/>
    <p:sldId id="267" r:id="rId17"/>
    <p:sldId id="268" r:id="rId18"/>
    <p:sldId id="26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9" d="100"/>
          <a:sy n="49" d="100"/>
        </p:scale>
        <p:origin x="-1032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114B54-9A26-4736-804D-FC0DA2CA5CE1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6C35DA-8DE2-4EE0-B5F3-D6D97B693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625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6C35DA-8DE2-4EE0-B5F3-D6D97B693F6C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AE6ECF-8753-41C0-949B-C9B4F886F543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AE6ECF-8753-41C0-949B-C9B4F886F543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AE6ECF-8753-41C0-949B-C9B4F886F543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AE6ECF-8753-41C0-949B-C9B4F886F543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AE6ECF-8753-41C0-949B-C9B4F886F543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AE6ECF-8753-41C0-949B-C9B4F886F543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AE6ECF-8753-41C0-949B-C9B4F886F543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AE6ECF-8753-41C0-949B-C9B4F886F543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AE6ECF-8753-41C0-949B-C9B4F886F543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AE6ECF-8753-41C0-949B-C9B4F886F543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AE6ECF-8753-41C0-949B-C9B4F886F543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AE6ECF-8753-41C0-949B-C9B4F886F543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1E09E-82D8-4679-9A87-8631D51F648F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055C1-168D-4E90-86EA-A4A4ADC9A5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1E09E-82D8-4679-9A87-8631D51F648F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055C1-168D-4E90-86EA-A4A4ADC9A5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1E09E-82D8-4679-9A87-8631D51F648F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055C1-168D-4E90-86EA-A4A4ADC9A5EA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1E09E-82D8-4679-9A87-8631D51F648F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055C1-168D-4E90-86EA-A4A4ADC9A5E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1E09E-82D8-4679-9A87-8631D51F648F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055C1-168D-4E90-86EA-A4A4ADC9A5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1E09E-82D8-4679-9A87-8631D51F648F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055C1-168D-4E90-86EA-A4A4ADC9A5E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1E09E-82D8-4679-9A87-8631D51F648F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055C1-168D-4E90-86EA-A4A4ADC9A5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1E09E-82D8-4679-9A87-8631D51F648F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055C1-168D-4E90-86EA-A4A4ADC9A5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1E09E-82D8-4679-9A87-8631D51F648F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055C1-168D-4E90-86EA-A4A4ADC9A5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1E09E-82D8-4679-9A87-8631D51F648F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055C1-168D-4E90-86EA-A4A4ADC9A5EA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1E09E-82D8-4679-9A87-8631D51F648F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055C1-168D-4E90-86EA-A4A4ADC9A5E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081E09E-82D8-4679-9A87-8631D51F648F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B3055C1-168D-4E90-86EA-A4A4ADC9A5E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Using Assessment in Counseling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Chapter 13</a:t>
            </a:r>
            <a:endParaRPr 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86000"/>
            <a:ext cx="8226425" cy="4572000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Two major types of </a:t>
            </a:r>
            <a:r>
              <a:rPr lang="en-US" sz="2800" dirty="0" smtClean="0"/>
              <a:t>evaluation:</a:t>
            </a:r>
            <a:endParaRPr lang="en-US" sz="2800" dirty="0"/>
          </a:p>
          <a:p>
            <a:pPr lvl="1"/>
            <a:r>
              <a:rPr lang="en-US" sz="2400" u="sng" dirty="0"/>
              <a:t>Formative</a:t>
            </a:r>
            <a:r>
              <a:rPr lang="en-US" sz="2400" dirty="0"/>
              <a:t> – continuous or intermediate evaluation typically performed to examine the </a:t>
            </a:r>
            <a:r>
              <a:rPr lang="en-US" sz="2400" i="1" dirty="0"/>
              <a:t>process</a:t>
            </a:r>
          </a:p>
          <a:p>
            <a:pPr lvl="1"/>
            <a:r>
              <a:rPr lang="en-US" sz="2400" u="sng" dirty="0"/>
              <a:t>Summative</a:t>
            </a:r>
            <a:r>
              <a:rPr lang="en-US" sz="2400" dirty="0"/>
              <a:t> – more cumulative and focused on endpoint or final evaluation </a:t>
            </a:r>
            <a:r>
              <a:rPr lang="en-US" sz="2400" dirty="0" smtClean="0"/>
              <a:t>(the </a:t>
            </a:r>
            <a:r>
              <a:rPr lang="en-US" sz="2400" i="1" dirty="0" smtClean="0"/>
              <a:t>product</a:t>
            </a:r>
            <a:r>
              <a:rPr lang="en-US" sz="2400" dirty="0" smtClean="0"/>
              <a:t>)</a:t>
            </a:r>
          </a:p>
          <a:p>
            <a:pPr lvl="1"/>
            <a:endParaRPr lang="en-US" sz="1000" dirty="0"/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2800" dirty="0" smtClean="0"/>
              <a:t>Steps for conducting an evaluation study: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Defining evaluation study focus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Determining design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Selecting participants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Selecting Assessments or measures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Data Analysis</a:t>
            </a:r>
            <a:endParaRPr lang="en-US" sz="2400" dirty="0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Using </a:t>
            </a:r>
            <a:r>
              <a:rPr lang="en-US" sz="4000" dirty="0" smtClean="0"/>
              <a:t>Assessments </a:t>
            </a:r>
            <a:r>
              <a:rPr lang="en-US" sz="4000" dirty="0"/>
              <a:t>for Evaluation </a:t>
            </a:r>
            <a:br>
              <a:rPr lang="en-US" sz="4000" dirty="0"/>
            </a:br>
            <a:r>
              <a:rPr lang="en-US" sz="4000" dirty="0"/>
              <a:t>and Accountability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Practitioners need </a:t>
            </a:r>
            <a:r>
              <a:rPr lang="en-US" dirty="0"/>
              <a:t>to determine what services they want to </a:t>
            </a:r>
            <a:r>
              <a:rPr lang="en-US" dirty="0" smtClean="0"/>
              <a:t>evaluate</a:t>
            </a:r>
          </a:p>
          <a:p>
            <a:endParaRPr lang="en-US" dirty="0"/>
          </a:p>
          <a:p>
            <a:r>
              <a:rPr lang="en-US" dirty="0"/>
              <a:t>T</a:t>
            </a:r>
            <a:r>
              <a:rPr lang="en-US" dirty="0" smtClean="0"/>
              <a:t>here </a:t>
            </a:r>
            <a:r>
              <a:rPr lang="en-US" dirty="0"/>
              <a:t>needs to be a direct connection between the services provided and the </a:t>
            </a:r>
            <a:r>
              <a:rPr lang="en-US" dirty="0" smtClean="0"/>
              <a:t>outcome measures </a:t>
            </a:r>
            <a:r>
              <a:rPr lang="en-US" dirty="0"/>
              <a:t>used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Evaluation Study Focus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4437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1" y="2675466"/>
            <a:ext cx="8077200" cy="395393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Information needed:</a:t>
            </a:r>
          </a:p>
          <a:p>
            <a:pPr lvl="1"/>
            <a:r>
              <a:rPr lang="en-US" dirty="0" smtClean="0"/>
              <a:t>Qualitative, quantitative, or both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Quantitative designs:</a:t>
            </a:r>
          </a:p>
          <a:p>
            <a:pPr lvl="1"/>
            <a:r>
              <a:rPr lang="en-US" dirty="0" err="1" smtClean="0"/>
              <a:t>Intrasubject</a:t>
            </a:r>
            <a:endParaRPr lang="en-US" dirty="0" smtClean="0"/>
          </a:p>
          <a:p>
            <a:pPr lvl="2"/>
            <a:r>
              <a:rPr lang="en-US" dirty="0" smtClean="0"/>
              <a:t>Pre-test, intervention, post-test</a:t>
            </a:r>
          </a:p>
          <a:p>
            <a:pPr lvl="1"/>
            <a:r>
              <a:rPr lang="en-US" dirty="0" err="1" smtClean="0"/>
              <a:t>Intersubject</a:t>
            </a:r>
            <a:endParaRPr lang="en-US" dirty="0" smtClean="0"/>
          </a:p>
          <a:p>
            <a:pPr lvl="2"/>
            <a:r>
              <a:rPr lang="en-US" dirty="0" smtClean="0"/>
              <a:t>Randomized clinical trial is gold standard </a:t>
            </a:r>
            <a:r>
              <a:rPr lang="en-US" dirty="0" smtClean="0">
                <a:sym typeface="Wingdings" pitchFamily="2" charset="2"/>
              </a:rPr>
              <a:t> intervention group, placebo/control group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Wait-list control group often used to address ethical issue presented by traditional placebo/control group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Determining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4368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/>
              <a:t>Q</a:t>
            </a:r>
            <a:r>
              <a:rPr lang="en-US" sz="2600" dirty="0" smtClean="0"/>
              <a:t>ualitative studies: sample </a:t>
            </a:r>
            <a:r>
              <a:rPr lang="en-US" sz="2600" dirty="0"/>
              <a:t>is usually smaller than </a:t>
            </a:r>
            <a:r>
              <a:rPr lang="en-US" sz="2600" dirty="0" smtClean="0"/>
              <a:t>for quantitative studies</a:t>
            </a:r>
          </a:p>
          <a:p>
            <a:endParaRPr lang="en-US" sz="2600" dirty="0" smtClean="0"/>
          </a:p>
          <a:p>
            <a:r>
              <a:rPr lang="en-US" sz="2600" dirty="0" smtClean="0"/>
              <a:t>Quantitative studies: a </a:t>
            </a:r>
            <a:r>
              <a:rPr lang="en-US" sz="2600" dirty="0"/>
              <a:t>larger sample </a:t>
            </a:r>
            <a:r>
              <a:rPr lang="en-US" sz="2600" dirty="0" smtClean="0"/>
              <a:t>size allows for more power </a:t>
            </a:r>
            <a:r>
              <a:rPr lang="en-US" sz="2600" dirty="0"/>
              <a:t>in </a:t>
            </a:r>
            <a:r>
              <a:rPr lang="en-US" sz="2600" dirty="0" smtClean="0"/>
              <a:t>statistical </a:t>
            </a:r>
            <a:r>
              <a:rPr lang="en-US" sz="2600" dirty="0"/>
              <a:t>analyses</a:t>
            </a:r>
            <a:endParaRPr lang="en-US" sz="2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Selecting Participants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1138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362200"/>
            <a:ext cx="8226425" cy="44958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Assessing outcome involves </a:t>
            </a:r>
            <a:r>
              <a:rPr lang="en-US" sz="1600" dirty="0" smtClean="0"/>
              <a:t>(Hill &amp; Lambert, 2004)</a:t>
            </a:r>
            <a:r>
              <a:rPr lang="en-US" sz="2400" dirty="0" smtClean="0"/>
              <a:t>:</a:t>
            </a:r>
            <a:endParaRPr lang="en-US" sz="2400" dirty="0"/>
          </a:p>
          <a:p>
            <a:pPr marL="914400" lvl="1" indent="-457200">
              <a:buSzPct val="75000"/>
              <a:buFont typeface="+mj-lt"/>
              <a:buAutoNum type="arabicPeriod"/>
            </a:pPr>
            <a:r>
              <a:rPr lang="en-US" sz="2000" dirty="0" smtClean="0"/>
              <a:t>Clearly specify what is being measured</a:t>
            </a:r>
          </a:p>
          <a:p>
            <a:pPr marL="914400" lvl="1" indent="-457200">
              <a:buSzPct val="75000"/>
              <a:buFont typeface="+mj-lt"/>
              <a:buAutoNum type="arabicPeriod"/>
            </a:pPr>
            <a:r>
              <a:rPr lang="en-US" sz="2000" dirty="0" smtClean="0"/>
              <a:t>Measure change from multiple perspectives</a:t>
            </a:r>
          </a:p>
          <a:p>
            <a:pPr marL="914400" lvl="1" indent="-457200">
              <a:buSzPct val="75000"/>
              <a:buFont typeface="+mj-lt"/>
              <a:buAutoNum type="arabicPeriod"/>
            </a:pPr>
            <a:r>
              <a:rPr lang="en-US" sz="2000" dirty="0" smtClean="0"/>
              <a:t>Use diverse types of assessments</a:t>
            </a:r>
          </a:p>
          <a:p>
            <a:pPr marL="914400" lvl="1" indent="-457200">
              <a:buSzPct val="75000"/>
              <a:buFont typeface="+mj-lt"/>
              <a:buAutoNum type="arabicPeriod"/>
            </a:pPr>
            <a:r>
              <a:rPr lang="en-US" sz="2000" dirty="0" smtClean="0"/>
              <a:t>Use symptom-based and </a:t>
            </a:r>
            <a:r>
              <a:rPr lang="en-US" sz="2000" dirty="0" err="1" smtClean="0"/>
              <a:t>atheoretical</a:t>
            </a:r>
            <a:r>
              <a:rPr lang="en-US" sz="2000" dirty="0" smtClean="0"/>
              <a:t> measures</a:t>
            </a:r>
          </a:p>
          <a:p>
            <a:pPr marL="914400" lvl="1" indent="-457200">
              <a:buSzPct val="75000"/>
              <a:buFont typeface="+mj-lt"/>
              <a:buAutoNum type="arabicPeriod"/>
            </a:pPr>
            <a:r>
              <a:rPr lang="en-US" sz="2000" dirty="0" smtClean="0"/>
              <a:t>Examine patterns of change as much as possible</a:t>
            </a:r>
            <a:endParaRPr lang="en-US" sz="800" dirty="0"/>
          </a:p>
          <a:p>
            <a:r>
              <a:rPr lang="en-US" sz="2400" dirty="0" smtClean="0"/>
              <a:t>Scheme for Selecting Outcome Measures </a:t>
            </a:r>
            <a:r>
              <a:rPr lang="en-US" sz="1600" dirty="0" smtClean="0"/>
              <a:t>(</a:t>
            </a:r>
            <a:r>
              <a:rPr lang="en-US" sz="1600" dirty="0" err="1" smtClean="0"/>
              <a:t>Olges</a:t>
            </a:r>
            <a:r>
              <a:rPr lang="en-US" sz="1600" dirty="0" smtClean="0"/>
              <a:t>, Lambert, &amp; Fields, 2002)</a:t>
            </a:r>
            <a:endParaRPr lang="en-US" sz="1600" dirty="0"/>
          </a:p>
          <a:p>
            <a:pPr lvl="1"/>
            <a:r>
              <a:rPr lang="en-US" sz="2000" dirty="0" smtClean="0"/>
              <a:t>Content</a:t>
            </a:r>
          </a:p>
          <a:p>
            <a:pPr lvl="1"/>
            <a:r>
              <a:rPr lang="en-US" sz="2000" dirty="0" smtClean="0"/>
              <a:t>Social level</a:t>
            </a:r>
          </a:p>
          <a:p>
            <a:pPr lvl="1"/>
            <a:r>
              <a:rPr lang="en-US" sz="2000" dirty="0" smtClean="0"/>
              <a:t>Source</a:t>
            </a:r>
          </a:p>
          <a:p>
            <a:pPr lvl="1"/>
            <a:r>
              <a:rPr lang="en-US" sz="2000" dirty="0" smtClean="0"/>
              <a:t>Technology</a:t>
            </a:r>
          </a:p>
          <a:p>
            <a:pPr lvl="1"/>
            <a:r>
              <a:rPr lang="en-US" sz="2000" dirty="0" smtClean="0"/>
              <a:t>Time Orientation</a:t>
            </a:r>
            <a:endParaRPr lang="en-US" sz="2000" dirty="0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Selecting Assessments or Measures</a:t>
            </a:r>
            <a:endParaRPr lang="en-US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514600"/>
            <a:ext cx="8226425" cy="4343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en-US" sz="2400" dirty="0"/>
              <a:t>Managed care </a:t>
            </a:r>
            <a:r>
              <a:rPr lang="en-US" sz="2400" dirty="0" smtClean="0"/>
              <a:t>agencies, third-party payers significantly influence provision of mental health services</a:t>
            </a:r>
            <a:endParaRPr lang="en-US" sz="2400" dirty="0"/>
          </a:p>
          <a:p>
            <a:pPr>
              <a:lnSpc>
                <a:spcPct val="90000"/>
              </a:lnSpc>
              <a:spcBef>
                <a:spcPts val="300"/>
              </a:spcBef>
            </a:pPr>
            <a:endParaRPr lang="en-US" sz="900" dirty="0"/>
          </a:p>
          <a:p>
            <a:pPr>
              <a:spcBef>
                <a:spcPts val="300"/>
              </a:spcBef>
            </a:pPr>
            <a:r>
              <a:rPr lang="en-US" sz="2400" dirty="0" smtClean="0"/>
              <a:t>Commonly </a:t>
            </a:r>
            <a:r>
              <a:rPr lang="en-US" sz="2400" dirty="0" smtClean="0"/>
              <a:t>used instruments:</a:t>
            </a:r>
            <a:endParaRPr lang="en-US" sz="2400" dirty="0"/>
          </a:p>
          <a:p>
            <a:pPr lvl="1">
              <a:lnSpc>
                <a:spcPct val="90000"/>
              </a:lnSpc>
              <a:spcBef>
                <a:spcPts val="300"/>
              </a:spcBef>
            </a:pPr>
            <a:r>
              <a:rPr lang="en-US" sz="2000" dirty="0" smtClean="0"/>
              <a:t>Beck </a:t>
            </a:r>
            <a:r>
              <a:rPr lang="en-US" sz="2000" dirty="0"/>
              <a:t>Depression </a:t>
            </a:r>
            <a:r>
              <a:rPr lang="en-US" sz="2000" dirty="0" smtClean="0"/>
              <a:t>Inventory </a:t>
            </a:r>
          </a:p>
          <a:p>
            <a:pPr lvl="1">
              <a:lnSpc>
                <a:spcPct val="90000"/>
              </a:lnSpc>
              <a:spcBef>
                <a:spcPts val="300"/>
              </a:spcBef>
            </a:pPr>
            <a:r>
              <a:rPr lang="en-US" sz="2000" dirty="0" smtClean="0"/>
              <a:t>State-Trait </a:t>
            </a:r>
            <a:r>
              <a:rPr lang="en-US" sz="2000" dirty="0"/>
              <a:t>Anxiety </a:t>
            </a:r>
            <a:r>
              <a:rPr lang="en-US" sz="2000" dirty="0" smtClean="0"/>
              <a:t>Inventory</a:t>
            </a:r>
            <a:endParaRPr lang="en-US" sz="2000" dirty="0" smtClean="0"/>
          </a:p>
          <a:p>
            <a:pPr lvl="1">
              <a:lnSpc>
                <a:spcPct val="90000"/>
              </a:lnSpc>
              <a:spcBef>
                <a:spcPts val="300"/>
              </a:spcBef>
            </a:pPr>
            <a:r>
              <a:rPr lang="en-US" sz="2000" dirty="0" smtClean="0"/>
              <a:t>Symptom </a:t>
            </a:r>
            <a:r>
              <a:rPr lang="en-US" sz="2000" dirty="0" smtClean="0"/>
              <a:t>Checklist–90–Revised </a:t>
            </a:r>
          </a:p>
          <a:p>
            <a:pPr lvl="1">
              <a:lnSpc>
                <a:spcPct val="90000"/>
              </a:lnSpc>
              <a:spcBef>
                <a:spcPts val="300"/>
              </a:spcBef>
            </a:pPr>
            <a:r>
              <a:rPr lang="en-US" sz="2000" dirty="0" smtClean="0"/>
              <a:t>Minnesota Multiphasic </a:t>
            </a:r>
            <a:r>
              <a:rPr lang="en-US" sz="2000" dirty="0"/>
              <a:t>Personality Inventory </a:t>
            </a:r>
            <a:r>
              <a:rPr lang="en-US" sz="2000" dirty="0" smtClean="0"/>
              <a:t>II</a:t>
            </a:r>
            <a:endParaRPr lang="en-US" sz="2000" dirty="0" smtClean="0"/>
          </a:p>
          <a:p>
            <a:pPr lvl="1">
              <a:lnSpc>
                <a:spcPct val="90000"/>
              </a:lnSpc>
              <a:spcBef>
                <a:spcPts val="300"/>
              </a:spcBef>
            </a:pPr>
            <a:r>
              <a:rPr lang="en-US" sz="2000" dirty="0" smtClean="0"/>
              <a:t>Dysfunctional Attitude </a:t>
            </a:r>
            <a:r>
              <a:rPr lang="en-US" sz="2000" dirty="0" smtClean="0"/>
              <a:t>Scale</a:t>
            </a:r>
            <a:endParaRPr lang="en-US" sz="2000" dirty="0" smtClean="0"/>
          </a:p>
          <a:p>
            <a:pPr lvl="1">
              <a:lnSpc>
                <a:spcPct val="90000"/>
              </a:lnSpc>
              <a:spcBef>
                <a:spcPts val="300"/>
              </a:spcBef>
            </a:pPr>
            <a:r>
              <a:rPr lang="en-US" sz="2000" dirty="0" smtClean="0"/>
              <a:t>Hassles Scale</a:t>
            </a:r>
          </a:p>
          <a:p>
            <a:pPr lvl="1">
              <a:lnSpc>
                <a:spcPct val="90000"/>
              </a:lnSpc>
              <a:spcBef>
                <a:spcPts val="300"/>
              </a:spcBef>
            </a:pPr>
            <a:r>
              <a:rPr lang="en-US" sz="2000" dirty="0" smtClean="0"/>
              <a:t>Schedule for Affective Disorders and </a:t>
            </a:r>
            <a:r>
              <a:rPr lang="en-US" sz="2000" dirty="0" smtClean="0"/>
              <a:t>Schizophrenia</a:t>
            </a:r>
            <a:endParaRPr lang="en-US" sz="2000" dirty="0"/>
          </a:p>
          <a:p>
            <a:pPr lvl="1">
              <a:spcBef>
                <a:spcPts val="300"/>
              </a:spcBef>
              <a:spcAft>
                <a:spcPts val="600"/>
              </a:spcAft>
            </a:pPr>
            <a:r>
              <a:rPr lang="en-US" sz="2000" i="1" dirty="0" smtClean="0"/>
              <a:t>Outcome Questionnaire </a:t>
            </a:r>
            <a:r>
              <a:rPr lang="en-US" sz="2000" dirty="0" smtClean="0"/>
              <a:t>(OQ-45.2)</a:t>
            </a:r>
            <a:endParaRPr lang="en-US" sz="2000" dirty="0" smtClean="0"/>
          </a:p>
          <a:p>
            <a:pPr lvl="1">
              <a:lnSpc>
                <a:spcPct val="90000"/>
              </a:lnSpc>
            </a:pPr>
            <a:endParaRPr lang="en-US" sz="2400" dirty="0">
              <a:latin typeface="Californian FB" pitchFamily="18" charset="0"/>
            </a:endParaRP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Outcome Assessment in </a:t>
            </a:r>
            <a:br>
              <a:rPr lang="en-US" sz="4000" dirty="0"/>
            </a:br>
            <a:r>
              <a:rPr lang="en-US" sz="4000" dirty="0"/>
              <a:t>Mental Health Settings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838201" y="2590800"/>
            <a:ext cx="7696200" cy="4267200"/>
          </a:xfrm>
        </p:spPr>
        <p:txBody>
          <a:bodyPr/>
          <a:lstStyle/>
          <a:p>
            <a:r>
              <a:rPr lang="en-US" dirty="0"/>
              <a:t>No standard battery of </a:t>
            </a:r>
            <a:r>
              <a:rPr lang="en-US" dirty="0" smtClean="0"/>
              <a:t>instruments used</a:t>
            </a:r>
            <a:endParaRPr lang="en-US" dirty="0"/>
          </a:p>
          <a:p>
            <a:endParaRPr lang="en-US" sz="1000" dirty="0"/>
          </a:p>
          <a:p>
            <a:r>
              <a:rPr lang="en-US" dirty="0" smtClean="0"/>
              <a:t>Many studies have examined c</a:t>
            </a:r>
            <a:r>
              <a:rPr lang="en-US" dirty="0" smtClean="0"/>
              <a:t>areer </a:t>
            </a:r>
            <a:r>
              <a:rPr lang="en-US" dirty="0" smtClean="0"/>
              <a:t>maturity and decidedness vs. concrete career outcomes</a:t>
            </a:r>
            <a:endParaRPr lang="en-US" dirty="0"/>
          </a:p>
          <a:p>
            <a:endParaRPr lang="en-US" sz="1000" dirty="0"/>
          </a:p>
          <a:p>
            <a:r>
              <a:rPr lang="en-US" dirty="0" smtClean="0"/>
              <a:t>Practitioners </a:t>
            </a:r>
            <a:r>
              <a:rPr lang="en-US" dirty="0"/>
              <a:t>may want to consider measures of </a:t>
            </a:r>
            <a:r>
              <a:rPr lang="en-US" dirty="0" smtClean="0"/>
              <a:t>effectiveness of </a:t>
            </a:r>
            <a:r>
              <a:rPr lang="en-US" dirty="0"/>
              <a:t>career counseling other than career maturity and career </a:t>
            </a:r>
            <a:r>
              <a:rPr lang="en-US" dirty="0" smtClean="0"/>
              <a:t>decidedness</a:t>
            </a:r>
          </a:p>
          <a:p>
            <a:pPr lvl="1"/>
            <a:r>
              <a:rPr lang="en-US" dirty="0" smtClean="0"/>
              <a:t>i.e., employment</a:t>
            </a:r>
            <a:r>
              <a:rPr lang="en-US" dirty="0"/>
              <a:t>, job satisfaction</a:t>
            </a:r>
            <a:r>
              <a:rPr lang="en-US" dirty="0" smtClean="0"/>
              <a:t>, quality of </a:t>
            </a:r>
            <a:r>
              <a:rPr lang="en-US" dirty="0"/>
              <a:t>life</a:t>
            </a:r>
            <a:endParaRPr lang="en-US" dirty="0"/>
          </a:p>
          <a:p>
            <a:endParaRPr lang="en-US" dirty="0">
              <a:latin typeface="Californian FB" pitchFamily="18" charset="0"/>
            </a:endParaRP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Outcome Assessment in </a:t>
            </a:r>
            <a:br>
              <a:rPr lang="en-US" sz="4000" dirty="0"/>
            </a:br>
            <a:r>
              <a:rPr lang="en-US" sz="4000" dirty="0"/>
              <a:t>Career Counseling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514600"/>
            <a:ext cx="83820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ASCA National Model (ASCA, </a:t>
            </a:r>
            <a:r>
              <a:rPr lang="en-US" dirty="0"/>
              <a:t>2005) states that school counseling programs are data driven</a:t>
            </a:r>
            <a:endParaRPr lang="en-US" sz="800" dirty="0"/>
          </a:p>
          <a:p>
            <a:pPr>
              <a:lnSpc>
                <a:spcPct val="90000"/>
              </a:lnSpc>
            </a:pPr>
            <a:r>
              <a:rPr lang="en-US" dirty="0" smtClean="0"/>
              <a:t>Availability of instruments</a:t>
            </a:r>
            <a:r>
              <a:rPr lang="en-US" dirty="0" smtClean="0"/>
              <a:t> to evaluate </a:t>
            </a:r>
            <a:r>
              <a:rPr lang="en-US" dirty="0"/>
              <a:t>school </a:t>
            </a:r>
            <a:r>
              <a:rPr lang="en-US" dirty="0" smtClean="0"/>
              <a:t>counseling programs </a:t>
            </a:r>
            <a:r>
              <a:rPr lang="en-US" dirty="0" smtClean="0"/>
              <a:t>is minimal relative to mental </a:t>
            </a:r>
            <a:r>
              <a:rPr lang="en-US" dirty="0"/>
              <a:t>health </a:t>
            </a:r>
            <a:r>
              <a:rPr lang="en-US" dirty="0" smtClean="0"/>
              <a:t>and career </a:t>
            </a:r>
            <a:r>
              <a:rPr lang="en-US" dirty="0" smtClean="0"/>
              <a:t>counseling</a:t>
            </a:r>
            <a:endParaRPr lang="en-US" sz="800" dirty="0"/>
          </a:p>
          <a:p>
            <a:pPr>
              <a:lnSpc>
                <a:spcPct val="90000"/>
              </a:lnSpc>
            </a:pPr>
            <a:r>
              <a:rPr lang="en-US" dirty="0" smtClean="0"/>
              <a:t>Consider using </a:t>
            </a:r>
            <a:r>
              <a:rPr lang="en-US" dirty="0" smtClean="0"/>
              <a:t>multiple </a:t>
            </a:r>
            <a:r>
              <a:rPr lang="en-US" dirty="0"/>
              <a:t>measures from multiple </a:t>
            </a:r>
            <a:r>
              <a:rPr lang="en-US" dirty="0" smtClean="0"/>
              <a:t>perspectives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Students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Teachers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Parents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Other members of the community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School Counseling Program Evaluation Scale (</a:t>
            </a:r>
            <a:r>
              <a:rPr lang="en-US" sz="2000" dirty="0" err="1" smtClean="0"/>
              <a:t>SCoPES</a:t>
            </a:r>
            <a:r>
              <a:rPr lang="en-US" sz="2000" dirty="0" smtClean="0"/>
              <a:t>; </a:t>
            </a:r>
            <a:r>
              <a:rPr lang="en-US" sz="2000" dirty="0" err="1" smtClean="0"/>
              <a:t>Whiston</a:t>
            </a:r>
            <a:r>
              <a:rPr lang="en-US" sz="2000" dirty="0" smtClean="0"/>
              <a:t> &amp; </a:t>
            </a:r>
            <a:r>
              <a:rPr lang="en-US" sz="2000" dirty="0" err="1" smtClean="0"/>
              <a:t>Aricak</a:t>
            </a:r>
            <a:r>
              <a:rPr lang="en-US" sz="2000" dirty="0" smtClean="0"/>
              <a:t>, </a:t>
            </a:r>
            <a:r>
              <a:rPr lang="en-US" sz="2000" dirty="0" smtClean="0"/>
              <a:t>2008</a:t>
            </a:r>
            <a:r>
              <a:rPr lang="en-US" sz="2000" dirty="0" smtClean="0"/>
              <a:t>)</a:t>
            </a:r>
            <a:endParaRPr lang="en-US" sz="2000" dirty="0" smtClean="0"/>
          </a:p>
          <a:p>
            <a:pPr lvl="1">
              <a:lnSpc>
                <a:spcPct val="90000"/>
              </a:lnSpc>
            </a:pPr>
            <a:endParaRPr lang="en-US" dirty="0">
              <a:latin typeface="Californian FB" pitchFamily="18" charset="0"/>
            </a:endParaRP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>
                <a:latin typeface="+mn-lt"/>
              </a:rPr>
              <a:t>Outcome Assessment in </a:t>
            </a:r>
            <a:br>
              <a:rPr lang="en-US" sz="4000" dirty="0">
                <a:latin typeface="+mn-lt"/>
              </a:rPr>
            </a:br>
            <a:r>
              <a:rPr lang="en-US" sz="4000" dirty="0">
                <a:latin typeface="+mn-lt"/>
              </a:rPr>
              <a:t>School Counseling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514600"/>
            <a:ext cx="7848600" cy="4343400"/>
          </a:xfrm>
        </p:spPr>
        <p:txBody>
          <a:bodyPr/>
          <a:lstStyle/>
          <a:p>
            <a:r>
              <a:rPr lang="en-US" dirty="0"/>
              <a:t>Descriptive information vs. statistical analysis</a:t>
            </a:r>
          </a:p>
          <a:p>
            <a:endParaRPr lang="en-US" sz="1000" dirty="0"/>
          </a:p>
          <a:p>
            <a:r>
              <a:rPr lang="en-US" dirty="0"/>
              <a:t>Effect size</a:t>
            </a:r>
          </a:p>
          <a:p>
            <a:endParaRPr lang="en-US" sz="1000" dirty="0"/>
          </a:p>
          <a:p>
            <a:r>
              <a:rPr lang="en-US" dirty="0"/>
              <a:t>Consult with researchers on methodological or statistical questions</a:t>
            </a:r>
          </a:p>
          <a:p>
            <a:endParaRPr lang="en-US" sz="1000" dirty="0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Data Analysis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1" y="2514600"/>
            <a:ext cx="8077200" cy="3611563"/>
          </a:xfrm>
        </p:spPr>
        <p:txBody>
          <a:bodyPr/>
          <a:lstStyle/>
          <a:p>
            <a:r>
              <a:rPr lang="en-US" dirty="0" smtClean="0"/>
              <a:t>Skilled counselors </a:t>
            </a:r>
            <a:r>
              <a:rPr lang="en-US" dirty="0"/>
              <a:t>know how and when to either gather more assessment information or </a:t>
            </a:r>
            <a:r>
              <a:rPr lang="en-US" dirty="0" smtClean="0"/>
              <a:t>apply information gathered previously</a:t>
            </a:r>
          </a:p>
          <a:p>
            <a:endParaRPr lang="en-US" sz="1050" dirty="0" smtClean="0"/>
          </a:p>
          <a:p>
            <a:r>
              <a:rPr lang="en-US" dirty="0" smtClean="0"/>
              <a:t>Informal and formal assessments play a role in:</a:t>
            </a:r>
          </a:p>
          <a:p>
            <a:pPr lvl="1"/>
            <a:r>
              <a:rPr lang="en-US" dirty="0" smtClean="0"/>
              <a:t>Treatment planning</a:t>
            </a:r>
          </a:p>
          <a:p>
            <a:pPr lvl="1"/>
            <a:r>
              <a:rPr lang="en-US" dirty="0" smtClean="0"/>
              <a:t>Monitoring client change</a:t>
            </a:r>
          </a:p>
          <a:p>
            <a:pPr lvl="1"/>
            <a:r>
              <a:rPr lang="en-US" dirty="0" smtClean="0"/>
              <a:t>Evaluating the effectiveness of counseling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972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514600"/>
            <a:ext cx="7924800" cy="4343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Varies with client</a:t>
            </a:r>
          </a:p>
          <a:p>
            <a:pPr>
              <a:lnSpc>
                <a:spcPct val="90000"/>
              </a:lnSpc>
            </a:pPr>
            <a:endParaRPr lang="en-US" sz="1050" dirty="0"/>
          </a:p>
          <a:p>
            <a:pPr>
              <a:lnSpc>
                <a:spcPct val="90000"/>
              </a:lnSpc>
            </a:pPr>
            <a:r>
              <a:rPr lang="en-US" sz="2800" dirty="0"/>
              <a:t>Assessment of functioning</a:t>
            </a:r>
          </a:p>
          <a:p>
            <a:pPr>
              <a:lnSpc>
                <a:spcPct val="90000"/>
              </a:lnSpc>
            </a:pPr>
            <a:endParaRPr lang="en-US" sz="1050" dirty="0"/>
          </a:p>
          <a:p>
            <a:pPr>
              <a:lnSpc>
                <a:spcPct val="90000"/>
              </a:lnSpc>
            </a:pPr>
            <a:r>
              <a:rPr lang="en-US" sz="2800" dirty="0"/>
              <a:t>Statistical/actuarial methods vs. clinical judgment</a:t>
            </a:r>
          </a:p>
          <a:p>
            <a:pPr>
              <a:lnSpc>
                <a:spcPct val="90000"/>
              </a:lnSpc>
            </a:pPr>
            <a:endParaRPr lang="en-US" sz="1050" dirty="0"/>
          </a:p>
          <a:p>
            <a:pPr>
              <a:lnSpc>
                <a:spcPct val="90000"/>
              </a:lnSpc>
            </a:pPr>
            <a:r>
              <a:rPr lang="en-US" sz="2800" dirty="0" smtClean="0"/>
              <a:t>Gather quality information and evaluate it with a </a:t>
            </a:r>
            <a:r>
              <a:rPr lang="en-US" sz="2800" dirty="0"/>
              <a:t>scientific approach</a:t>
            </a:r>
          </a:p>
          <a:p>
            <a:pPr>
              <a:lnSpc>
                <a:spcPct val="90000"/>
              </a:lnSpc>
            </a:pPr>
            <a:endParaRPr lang="en-US" sz="1050" dirty="0"/>
          </a:p>
          <a:p>
            <a:pPr>
              <a:lnSpc>
                <a:spcPct val="90000"/>
              </a:lnSpc>
            </a:pPr>
            <a:r>
              <a:rPr lang="en-US" sz="2800" dirty="0"/>
              <a:t>More than just diagnosis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Treatment Planning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667000"/>
            <a:ext cx="8001000" cy="419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err="1" smtClean="0"/>
              <a:t>Beutler</a:t>
            </a:r>
            <a:r>
              <a:rPr lang="en-US" sz="2400" dirty="0" smtClean="0"/>
              <a:t>, Malik, </a:t>
            </a:r>
            <a:r>
              <a:rPr lang="en-US" sz="2400" dirty="0" err="1" smtClean="0"/>
              <a:t>Talebi</a:t>
            </a:r>
            <a:r>
              <a:rPr lang="en-US" sz="2400" dirty="0" smtClean="0"/>
              <a:t>, Fleming, &amp;  </a:t>
            </a:r>
            <a:r>
              <a:rPr lang="en-US" sz="2400" dirty="0" err="1" smtClean="0"/>
              <a:t>Moleiro</a:t>
            </a:r>
            <a:r>
              <a:rPr lang="en-US" sz="2400" dirty="0" smtClean="0"/>
              <a:t> (2004) suggested client characteristics to consider in treatment selection: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Functional impairment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Subjective distress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Problem complexity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Readiness for change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Reactant/resistance tendencies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Social support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Coping style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Attachment style</a:t>
            </a:r>
            <a:endParaRPr lang="en-US" dirty="0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Treatment </a:t>
            </a:r>
            <a:r>
              <a:rPr lang="en-US" dirty="0" smtClean="0"/>
              <a:t>Matching</a:t>
            </a:r>
            <a:endParaRPr lang="en-US" dirty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590800"/>
            <a:ext cx="8001000" cy="42672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sz="2400" dirty="0" smtClean="0"/>
              <a:t>Assessment should also focus on identifying and enhancing human strengths and optimal functioning</a:t>
            </a:r>
          </a:p>
          <a:p>
            <a:pPr>
              <a:lnSpc>
                <a:spcPct val="90000"/>
              </a:lnSpc>
            </a:pPr>
            <a:r>
              <a:rPr lang="en-US" sz="2400" u="sng" dirty="0" smtClean="0"/>
              <a:t>Positive Psychology</a:t>
            </a:r>
            <a:r>
              <a:rPr lang="en-US" sz="2400" dirty="0" smtClean="0"/>
              <a:t> – focuses on developing strengths and enhancements of well-being, while not ignoring weaknesses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One area to consider when assessing strengths is </a:t>
            </a:r>
            <a:r>
              <a:rPr lang="en-US" u="sng" dirty="0" smtClean="0"/>
              <a:t>optimism</a:t>
            </a:r>
            <a:r>
              <a:rPr lang="en-US" dirty="0" smtClean="0"/>
              <a:t> –hopeful expectation and general expectancy that the future will be positive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Treatment </a:t>
            </a:r>
            <a:r>
              <a:rPr lang="en-US" dirty="0" smtClean="0"/>
              <a:t>Matching</a:t>
            </a:r>
            <a:endParaRPr lang="en-US" sz="3200" dirty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514600"/>
            <a:ext cx="7924800" cy="43434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dirty="0"/>
              <a:t>M</a:t>
            </a:r>
            <a:r>
              <a:rPr lang="en-US" sz="2400" dirty="0" smtClean="0"/>
              <a:t>odel for case conceptualization (Meir, 2003)</a:t>
            </a:r>
          </a:p>
          <a:p>
            <a:pPr lvl="1">
              <a:lnSpc>
                <a:spcPct val="90000"/>
              </a:lnSpc>
              <a:spcAft>
                <a:spcPts val="1200"/>
              </a:spcAft>
            </a:pPr>
            <a:r>
              <a:rPr lang="en-US" sz="2000" dirty="0" smtClean="0"/>
              <a:t>Step 1: Identify the initial process and outcome elements</a:t>
            </a:r>
          </a:p>
          <a:p>
            <a:pPr lvl="1">
              <a:lnSpc>
                <a:spcPct val="90000"/>
              </a:lnSpc>
              <a:spcAft>
                <a:spcPts val="1200"/>
              </a:spcAft>
            </a:pPr>
            <a:r>
              <a:rPr lang="en-US" sz="2000" dirty="0" smtClean="0"/>
              <a:t>Step 2: Learn etiology of client problem</a:t>
            </a:r>
          </a:p>
          <a:p>
            <a:pPr lvl="1">
              <a:lnSpc>
                <a:spcPct val="90000"/>
              </a:lnSpc>
              <a:spcAft>
                <a:spcPts val="1200"/>
              </a:spcAft>
            </a:pPr>
            <a:r>
              <a:rPr lang="en-US" sz="2000" dirty="0" smtClean="0"/>
              <a:t>Step 3: Choose interventions for selected problems</a:t>
            </a:r>
          </a:p>
          <a:p>
            <a:pPr lvl="1">
              <a:lnSpc>
                <a:spcPct val="90000"/>
              </a:lnSpc>
              <a:spcAft>
                <a:spcPts val="1200"/>
              </a:spcAft>
            </a:pPr>
            <a:r>
              <a:rPr lang="en-US" sz="2000" dirty="0" smtClean="0"/>
              <a:t>Step 4: Consider the time frame of interventions and outcomes</a:t>
            </a:r>
          </a:p>
          <a:p>
            <a:pPr lvl="1">
              <a:lnSpc>
                <a:spcPct val="90000"/>
              </a:lnSpc>
              <a:spcAft>
                <a:spcPts val="1200"/>
              </a:spcAft>
            </a:pPr>
            <a:r>
              <a:rPr lang="en-US" sz="2000" dirty="0" smtClean="0"/>
              <a:t>Step 5: Represent the conceptualization explicitly</a:t>
            </a:r>
          </a:p>
          <a:p>
            <a:pPr lvl="1">
              <a:lnSpc>
                <a:spcPct val="90000"/>
              </a:lnSpc>
              <a:spcAft>
                <a:spcPts val="1200"/>
              </a:spcAft>
            </a:pPr>
            <a:r>
              <a:rPr lang="en-US" sz="2000" dirty="0" smtClean="0"/>
              <a:t>Step 6: Include at least one alternative explanation</a:t>
            </a:r>
          </a:p>
          <a:p>
            <a:pPr lvl="1">
              <a:lnSpc>
                <a:spcPct val="90000"/>
              </a:lnSpc>
              <a:spcAft>
                <a:spcPts val="1200"/>
              </a:spcAft>
            </a:pPr>
            <a:r>
              <a:rPr lang="en-US" sz="2000" dirty="0" smtClean="0"/>
              <a:t>Step 7: Consider the model’s balance between parsimony and comprehensiveness</a:t>
            </a:r>
          </a:p>
          <a:p>
            <a:pPr lvl="1">
              <a:lnSpc>
                <a:spcPct val="90000"/>
              </a:lnSpc>
              <a:spcAft>
                <a:spcPts val="1200"/>
              </a:spcAft>
              <a:buNone/>
            </a:pPr>
            <a:endParaRPr lang="en-US" sz="2000" dirty="0">
              <a:latin typeface="Californian FB" pitchFamily="18" charset="0"/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indent="3175"/>
            <a:r>
              <a:rPr lang="en-US" sz="3600" dirty="0"/>
              <a:t>Case Conceptualization </a:t>
            </a:r>
            <a:r>
              <a:rPr lang="en-US" sz="3600" dirty="0" smtClean="0"/>
              <a:t>and Assessment</a:t>
            </a:r>
            <a:endParaRPr lang="en-US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1" y="2514600"/>
            <a:ext cx="8077200" cy="40386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Counselors have responsibility to monitor clients’ progress during treatment and determine if clients are making positive </a:t>
            </a:r>
            <a:r>
              <a:rPr lang="en-US" dirty="0" smtClean="0"/>
              <a:t>gains</a:t>
            </a:r>
          </a:p>
          <a:p>
            <a:endParaRPr lang="en-US" sz="1100" dirty="0"/>
          </a:p>
          <a:p>
            <a:r>
              <a:rPr lang="en-US" dirty="0" smtClean="0"/>
              <a:t>History of outcome research:</a:t>
            </a:r>
          </a:p>
          <a:p>
            <a:pPr lvl="1"/>
            <a:r>
              <a:rPr lang="en-US" dirty="0" smtClean="0"/>
              <a:t>1970s: </a:t>
            </a:r>
            <a:r>
              <a:rPr lang="en-US" dirty="0"/>
              <a:t>research </a:t>
            </a:r>
            <a:r>
              <a:rPr lang="en-US" dirty="0" smtClean="0"/>
              <a:t>had </a:t>
            </a:r>
            <a:r>
              <a:rPr lang="en-US" dirty="0"/>
              <a:t>demonstrated that most people who received </a:t>
            </a:r>
            <a:r>
              <a:rPr lang="en-US" dirty="0" smtClean="0"/>
              <a:t>psychological interventions benefitted, but 5-10% </a:t>
            </a:r>
            <a:r>
              <a:rPr lang="en-US" dirty="0"/>
              <a:t>got </a:t>
            </a:r>
            <a:r>
              <a:rPr lang="en-US" dirty="0" smtClean="0"/>
              <a:t>worse</a:t>
            </a:r>
            <a:r>
              <a:rPr lang="en-US" dirty="0"/>
              <a:t> </a:t>
            </a:r>
            <a:r>
              <a:rPr lang="en-US" sz="1400" dirty="0"/>
              <a:t>(Lambert, Bergin, &amp; Collins, 1977)</a:t>
            </a:r>
          </a:p>
          <a:p>
            <a:pPr lvl="1"/>
            <a:r>
              <a:rPr lang="en-US" dirty="0" smtClean="0"/>
              <a:t>1980s: </a:t>
            </a:r>
            <a:r>
              <a:rPr lang="en-US" dirty="0"/>
              <a:t>managed care began playing </a:t>
            </a:r>
            <a:r>
              <a:rPr lang="en-US" dirty="0" smtClean="0"/>
              <a:t>significant </a:t>
            </a:r>
            <a:r>
              <a:rPr lang="en-US" dirty="0"/>
              <a:t>role in cost </a:t>
            </a:r>
            <a:r>
              <a:rPr lang="en-US" dirty="0" smtClean="0"/>
              <a:t>containment</a:t>
            </a:r>
          </a:p>
          <a:p>
            <a:pPr lvl="1"/>
            <a:r>
              <a:rPr lang="en-US" dirty="0" smtClean="0"/>
              <a:t>1990s: </a:t>
            </a:r>
            <a:r>
              <a:rPr lang="en-US" dirty="0"/>
              <a:t>outcome </a:t>
            </a:r>
            <a:r>
              <a:rPr lang="en-US" dirty="0" smtClean="0"/>
              <a:t>assessment began </a:t>
            </a:r>
            <a:r>
              <a:rPr lang="en-US" dirty="0"/>
              <a:t>playing </a:t>
            </a:r>
            <a:r>
              <a:rPr lang="en-US" dirty="0" smtClean="0"/>
              <a:t>critical </a:t>
            </a:r>
            <a:r>
              <a:rPr lang="en-US" dirty="0"/>
              <a:t>role in clinical care, </a:t>
            </a:r>
            <a:r>
              <a:rPr lang="en-US" dirty="0" smtClean="0"/>
              <a:t>insurance </a:t>
            </a:r>
            <a:r>
              <a:rPr lang="en-US" dirty="0"/>
              <a:t>companies became </a:t>
            </a:r>
            <a:r>
              <a:rPr lang="en-US" dirty="0" smtClean="0"/>
              <a:t>interested in </a:t>
            </a:r>
            <a:r>
              <a:rPr lang="en-US" dirty="0"/>
              <a:t>identifying </a:t>
            </a:r>
            <a:r>
              <a:rPr lang="en-US" dirty="0" smtClean="0"/>
              <a:t>clients </a:t>
            </a:r>
            <a:r>
              <a:rPr lang="en-US" dirty="0"/>
              <a:t>who would not benefit from psychotherapy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Monitoring Treatment Progress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47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514600"/>
            <a:ext cx="8229600" cy="4343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Clients have better </a:t>
            </a:r>
            <a:r>
              <a:rPr lang="en-US" sz="2800" dirty="0"/>
              <a:t>therapeutic outcomes </a:t>
            </a:r>
            <a:r>
              <a:rPr lang="en-US" sz="2800" dirty="0" smtClean="0"/>
              <a:t>when </a:t>
            </a:r>
            <a:r>
              <a:rPr lang="en-US" sz="2800" dirty="0"/>
              <a:t>clinicians receive feedback about client progress during </a:t>
            </a:r>
            <a:r>
              <a:rPr lang="en-US" sz="2800" dirty="0" smtClean="0"/>
              <a:t>therapy</a:t>
            </a:r>
          </a:p>
          <a:p>
            <a:r>
              <a:rPr lang="en-US" sz="2800" dirty="0" smtClean="0"/>
              <a:t>Client self-report is important source of information for outcome assessment</a:t>
            </a:r>
          </a:p>
          <a:p>
            <a:r>
              <a:rPr lang="en-US" sz="2800" i="1" dirty="0"/>
              <a:t>Goal Attainment Scaling </a:t>
            </a:r>
            <a:r>
              <a:rPr lang="en-US" sz="2800" dirty="0"/>
              <a:t>(GAS)</a:t>
            </a:r>
          </a:p>
          <a:p>
            <a:pPr lvl="1"/>
            <a:r>
              <a:rPr lang="en-US" sz="2100" dirty="0"/>
              <a:t>More continuous outcome assessment and more </a:t>
            </a:r>
            <a:r>
              <a:rPr lang="en-US" sz="2100" dirty="0" smtClean="0"/>
              <a:t>formal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lient </a:t>
            </a:r>
            <a:r>
              <a:rPr lang="en-US" dirty="0"/>
              <a:t>and counselor </a:t>
            </a:r>
            <a:r>
              <a:rPr lang="en-US" dirty="0" smtClean="0"/>
              <a:t>select </a:t>
            </a:r>
            <a:r>
              <a:rPr lang="en-US" dirty="0"/>
              <a:t>an </a:t>
            </a:r>
            <a:r>
              <a:rPr lang="en-US" u="sng" dirty="0"/>
              <a:t>indicator</a:t>
            </a:r>
            <a:r>
              <a:rPr lang="en-US" dirty="0"/>
              <a:t> for each therapeutic </a:t>
            </a:r>
            <a:r>
              <a:rPr lang="en-US" dirty="0" smtClean="0"/>
              <a:t>goal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behavior</a:t>
            </a:r>
            <a:r>
              <a:rPr lang="en-US" dirty="0"/>
              <a:t>, affective state, </a:t>
            </a:r>
            <a:r>
              <a:rPr lang="en-US" dirty="0" smtClean="0"/>
              <a:t>or process that represents </a:t>
            </a:r>
            <a:r>
              <a:rPr lang="en-US" dirty="0"/>
              <a:t>goal and can be used to indicate </a:t>
            </a:r>
            <a:r>
              <a:rPr lang="en-US" dirty="0" smtClean="0"/>
              <a:t>progress</a:t>
            </a:r>
            <a:endParaRPr lang="en-US" sz="6000" dirty="0"/>
          </a:p>
          <a:p>
            <a:endParaRPr lang="en-US" sz="2800" dirty="0"/>
          </a:p>
          <a:p>
            <a:endParaRPr lang="en-US" sz="900" dirty="0"/>
          </a:p>
          <a:p>
            <a:endParaRPr lang="en-US" sz="900" dirty="0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Monitoring Treatment Progress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514600"/>
            <a:ext cx="8229600" cy="43434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sz="2800" dirty="0" smtClean="0">
                <a:latin typeface="+mj-lt"/>
              </a:rPr>
              <a:t>Gather baseline information at the beginning</a:t>
            </a:r>
          </a:p>
          <a:p>
            <a:pPr lvl="1">
              <a:spcAft>
                <a:spcPts val="0"/>
              </a:spcAft>
            </a:pPr>
            <a:r>
              <a:rPr lang="en-US" sz="2400" dirty="0" smtClean="0">
                <a:latin typeface="+mj-lt"/>
              </a:rPr>
              <a:t>Symptom Checklist – 90 – Revised (SCL-90-R)</a:t>
            </a:r>
          </a:p>
          <a:p>
            <a:pPr lvl="1">
              <a:spcAft>
                <a:spcPts val="600"/>
              </a:spcAft>
            </a:pPr>
            <a:r>
              <a:rPr lang="en-US" sz="2400" dirty="0" smtClean="0">
                <a:latin typeface="+mj-lt"/>
              </a:rPr>
              <a:t>Outcome Questionnaire (OQ-45.2</a:t>
            </a:r>
            <a:r>
              <a:rPr lang="en-US" sz="2400" dirty="0" smtClean="0">
                <a:latin typeface="+mj-lt"/>
              </a:rPr>
              <a:t>)</a:t>
            </a:r>
          </a:p>
          <a:p>
            <a:pPr lvl="1">
              <a:spcAft>
                <a:spcPts val="600"/>
              </a:spcAft>
            </a:pPr>
            <a:endParaRPr lang="en-US" sz="2400" dirty="0" smtClean="0">
              <a:latin typeface="+mj-lt"/>
            </a:endParaRPr>
          </a:p>
          <a:p>
            <a:pPr>
              <a:spcAft>
                <a:spcPts val="600"/>
              </a:spcAft>
            </a:pPr>
            <a:r>
              <a:rPr lang="en-US" sz="2800" dirty="0" smtClean="0">
                <a:latin typeface="+mj-lt"/>
              </a:rPr>
              <a:t>Explain to client why data </a:t>
            </a:r>
            <a:r>
              <a:rPr lang="en-US" sz="2800" dirty="0" smtClean="0">
                <a:latin typeface="+mj-lt"/>
              </a:rPr>
              <a:t>are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smtClean="0">
                <a:latin typeface="+mj-lt"/>
              </a:rPr>
              <a:t>being collected and share </a:t>
            </a:r>
            <a:r>
              <a:rPr lang="en-US" sz="2800" dirty="0" smtClean="0">
                <a:latin typeface="+mj-lt"/>
              </a:rPr>
              <a:t>results</a:t>
            </a:r>
            <a:endParaRPr lang="en-US" sz="900" dirty="0">
              <a:latin typeface="+mj-lt"/>
            </a:endParaRP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993062" cy="1462087"/>
          </a:xfrm>
        </p:spPr>
        <p:txBody>
          <a:bodyPr>
            <a:normAutofit/>
          </a:bodyPr>
          <a:lstStyle/>
          <a:p>
            <a:r>
              <a:rPr lang="en-US" dirty="0"/>
              <a:t>Monitoring Treatment </a:t>
            </a:r>
            <a:r>
              <a:rPr lang="en-US" dirty="0" smtClean="0"/>
              <a:t>Progress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338</TotalTime>
  <Words>856</Words>
  <Application>Microsoft Office PowerPoint</Application>
  <PresentationFormat>On-screen Show (4:3)</PresentationFormat>
  <Paragraphs>151</Paragraphs>
  <Slides>18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Waveform</vt:lpstr>
      <vt:lpstr>Using Assessment in Counseling</vt:lpstr>
      <vt:lpstr>Introduction</vt:lpstr>
      <vt:lpstr>Treatment Planning</vt:lpstr>
      <vt:lpstr>Treatment Matching</vt:lpstr>
      <vt:lpstr>Treatment Matching</vt:lpstr>
      <vt:lpstr>Case Conceptualization and Assessment</vt:lpstr>
      <vt:lpstr>Monitoring Treatment Progress</vt:lpstr>
      <vt:lpstr>Monitoring Treatment Progress</vt:lpstr>
      <vt:lpstr>Monitoring Treatment Progress</vt:lpstr>
      <vt:lpstr>Using Assessments for Evaluation  and Accountability</vt:lpstr>
      <vt:lpstr>Defining Evaluation Study Focus</vt:lpstr>
      <vt:lpstr>Determining Design</vt:lpstr>
      <vt:lpstr>Selecting Participants</vt:lpstr>
      <vt:lpstr>Selecting Assessments or Measures</vt:lpstr>
      <vt:lpstr>Outcome Assessment in  Mental Health Settings</vt:lpstr>
      <vt:lpstr>Outcome Assessment in  Career Counseling</vt:lpstr>
      <vt:lpstr>Outcome Assessment in  School Counseling</vt:lpstr>
      <vt:lpstr>Data Analysis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Assessment in Counseling</dc:title>
  <dc:creator>DAWN &amp; ADAM VOLUNGIS</dc:creator>
  <cp:lastModifiedBy>Stacy Elizabeth</cp:lastModifiedBy>
  <cp:revision>27</cp:revision>
  <dcterms:created xsi:type="dcterms:W3CDTF">2008-05-22T16:33:31Z</dcterms:created>
  <dcterms:modified xsi:type="dcterms:W3CDTF">2012-03-27T02:56:23Z</dcterms:modified>
</cp:coreProperties>
</file>