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12"/>
  </p:notesMasterIdLst>
  <p:handoutMasterIdLst>
    <p:handoutMasterId r:id="rId13"/>
  </p:handoutMasterIdLst>
  <p:sldIdLst>
    <p:sldId id="256" r:id="rId2"/>
    <p:sldId id="469" r:id="rId3"/>
    <p:sldId id="325" r:id="rId4"/>
    <p:sldId id="453" r:id="rId5"/>
    <p:sldId id="521" r:id="rId6"/>
    <p:sldId id="520" r:id="rId7"/>
    <p:sldId id="326" r:id="rId8"/>
    <p:sldId id="327" r:id="rId9"/>
    <p:sldId id="455" r:id="rId10"/>
    <p:sldId id="328" r:id="rId11"/>
  </p:sldIdLst>
  <p:sldSz cx="9144000" cy="6858000" type="letter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444" autoAdjust="0"/>
  </p:normalViewPr>
  <p:slideViewPr>
    <p:cSldViewPr>
      <p:cViewPr varScale="1">
        <p:scale>
          <a:sx n="90" d="100"/>
          <a:sy n="90" d="100"/>
        </p:scale>
        <p:origin x="-11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2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3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26AB3DE-86C1-49F0-B69C-4FA9AFD65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46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6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6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6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410FBAAF-C576-4A40-9AB8-AEDF431D24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08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104EF0C-DC82-4EDC-B6A2-56A8DDA342B4}" type="slidenum">
              <a:rPr lang="en-US" smtClean="0">
                <a:latin typeface="Times" charset="0"/>
              </a:rPr>
              <a:pPr/>
              <a:t>1</a:t>
            </a:fld>
            <a:endParaRPr lang="en-US" smtClean="0">
              <a:latin typeface="Times" charset="0"/>
            </a:endParaRPr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15434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5435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3C703-5CF0-446B-8C1F-F717EE7701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16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5212F-EE47-4F47-ACCF-E5F8E1D8B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825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031FA-3937-44EE-BADC-2291279F3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2CE9B-1E90-45EB-BBD2-BE3913745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9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9F96D-4EA7-41F8-9DD4-313E2E4427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10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61D64-B819-4A46-97B1-1E9445A920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A9EDD-C75C-4F7E-9E8D-333F92C724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8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E8DB4-2516-4995-B9A4-44DFF9CE30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96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B5034-A144-40FC-9F0F-457C42F17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752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2C552F-29D2-4644-A342-71360922A7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8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86440-DD53-4DF6-A9ED-EDF7E42DF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9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314371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372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373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16 w 1722"/>
                <a:gd name="T1" fmla="*/ 63 h 66"/>
                <a:gd name="T2" fmla="*/ 1716 w 1722"/>
                <a:gd name="T3" fmla="*/ 57 h 66"/>
                <a:gd name="T4" fmla="*/ 0 w 1722"/>
                <a:gd name="T5" fmla="*/ 0 h 66"/>
                <a:gd name="T6" fmla="*/ 0 w 1722"/>
                <a:gd name="T7" fmla="*/ 45 h 66"/>
                <a:gd name="T8" fmla="*/ 1716 w 1722"/>
                <a:gd name="T9" fmla="*/ 63 h 66"/>
                <a:gd name="T10" fmla="*/ 1716 w 1722"/>
                <a:gd name="T11" fmla="*/ 6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75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2 w 975"/>
                <a:gd name="T1" fmla="*/ 48 h 101"/>
                <a:gd name="T2" fmla="*/ 972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2 w 975"/>
                <a:gd name="T9" fmla="*/ 48 h 101"/>
                <a:gd name="T10" fmla="*/ 972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5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5 w 2141"/>
                <a:gd name="T7" fmla="*/ 0 h 198"/>
                <a:gd name="T8" fmla="*/ 2135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78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3 w 2517"/>
                <a:gd name="T1" fmla="*/ 276 h 276"/>
                <a:gd name="T2" fmla="*/ 2508 w 2517"/>
                <a:gd name="T3" fmla="*/ 204 h 276"/>
                <a:gd name="T4" fmla="*/ 2251 w 2517"/>
                <a:gd name="T5" fmla="*/ 0 h 276"/>
                <a:gd name="T6" fmla="*/ 0 w 2517"/>
                <a:gd name="T7" fmla="*/ 276 h 276"/>
                <a:gd name="T8" fmla="*/ 2173 w 2517"/>
                <a:gd name="T9" fmla="*/ 276 h 276"/>
                <a:gd name="T10" fmla="*/ 2173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80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6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6 w 729"/>
                <a:gd name="T7" fmla="*/ 240 h 240"/>
                <a:gd name="T8" fmla="*/ 726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82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6 w 729"/>
                <a:gd name="T1" fmla="*/ 318 h 318"/>
                <a:gd name="T2" fmla="*/ 726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6 w 729"/>
                <a:gd name="T9" fmla="*/ 318 h 318"/>
                <a:gd name="T10" fmla="*/ 726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84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385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386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88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90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391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392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94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395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09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97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4399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400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401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402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403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404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405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4406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314408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4409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314410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441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4412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4413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hangingPunct="1">
              <a:spcBef>
                <a:spcPct val="0"/>
              </a:spcBef>
              <a:spcAft>
                <a:spcPct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FFFFFF"/>
                </a:solidFill>
              </a:rPr>
              <a:t>©2015. Cengage Learning.   All rights reserved.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4414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1922CE8-FF08-4627-B9BD-DB440C6D8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4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5400" dirty="0" smtClean="0"/>
              <a:t>Issues and Ethics in the Helping Professions,</a:t>
            </a:r>
            <a:br>
              <a:rPr lang="en-US" sz="5400" dirty="0" smtClean="0"/>
            </a:br>
            <a:r>
              <a:rPr lang="en-US" sz="5400" dirty="0" smtClean="0"/>
              <a:t>9th Edition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z="2400" dirty="0" smtClean="0"/>
              <a:t>by Gerald Corey, Marianne Schneider Corey, Cindy Corey, and Patrick </a:t>
            </a:r>
            <a:r>
              <a:rPr lang="en-US" sz="2400" dirty="0" err="1" smtClean="0"/>
              <a:t>Callanan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 </a:t>
            </a:r>
            <a:r>
              <a:rPr lang="en-US" sz="2000" dirty="0" smtClean="0"/>
              <a:t>with Michelle </a:t>
            </a:r>
            <a:r>
              <a:rPr lang="en-US" sz="2000" dirty="0" err="1" smtClean="0"/>
              <a:t>Muratori</a:t>
            </a:r>
            <a:r>
              <a:rPr lang="en-US" sz="2000" dirty="0" smtClean="0"/>
              <a:t>, </a:t>
            </a:r>
            <a:r>
              <a:rPr lang="en-US" sz="2000" i="1" dirty="0" smtClean="0"/>
              <a:t>Johns Hopkins University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Relationships Between </a:t>
            </a:r>
            <a:br>
              <a:rPr lang="en-US" smtClean="0"/>
            </a:br>
            <a:r>
              <a:rPr lang="en-US" smtClean="0"/>
              <a:t>Counselor and the Agency</a:t>
            </a:r>
            <a:endParaRPr lang="en-US" dirty="0" smtClean="0"/>
          </a:p>
        </p:txBody>
      </p:sp>
      <p:sp>
        <p:nvSpPr>
          <p:cNvPr id="2508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Counselors who are dissatisfied with an agency or the system may decide to: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ubvert it any way they can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onform to institutional policies out of fear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ake compromises between institutional demands and personal requirements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eave the agency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Community and Social Justice Perspectives</a:t>
            </a:r>
            <a:endParaRPr lang="en-US" dirty="0" smtClean="0"/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Chapter 13</a:t>
            </a:r>
            <a:endParaRPr lang="en-US" dirty="0" smtClean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Comprehensive Community Counseling Programs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Direct community services</a:t>
            </a:r>
            <a:r>
              <a:rPr lang="en-US" dirty="0" smtClean="0"/>
              <a:t>: </a:t>
            </a:r>
          </a:p>
          <a:p>
            <a:pPr marL="914400" lvl="1" indent="-514350"/>
            <a:r>
              <a:rPr lang="en-US" dirty="0" smtClean="0"/>
              <a:t>Preventive 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Indirect community service</a:t>
            </a:r>
            <a:r>
              <a:rPr lang="en-US" dirty="0" smtClean="0"/>
              <a:t>: </a:t>
            </a:r>
          </a:p>
          <a:p>
            <a:pPr marL="914400" lvl="1" indent="-514350"/>
            <a:r>
              <a:rPr lang="en-US" dirty="0" smtClean="0"/>
              <a:t>Influencing policymakers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Direct client services</a:t>
            </a:r>
            <a:r>
              <a:rPr lang="en-US" dirty="0" smtClean="0"/>
              <a:t>: </a:t>
            </a:r>
          </a:p>
          <a:p>
            <a:pPr marL="914400" lvl="1" indent="-514350"/>
            <a:r>
              <a:rPr lang="en-US" dirty="0" smtClean="0"/>
              <a:t>Focuses on outreach activities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Indirect client services</a:t>
            </a:r>
            <a:r>
              <a:rPr lang="en-US" dirty="0" smtClean="0"/>
              <a:t>: </a:t>
            </a:r>
          </a:p>
          <a:p>
            <a:pPr marL="914400" lvl="1" indent="-514350"/>
            <a:r>
              <a:rPr lang="en-US" dirty="0" smtClean="0"/>
              <a:t>Client advocacy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Justice Perspective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ests on the assumption that all people have a right to equitable treatment and a fair allocation of societal resources, including decision making</a:t>
            </a:r>
          </a:p>
          <a:p>
            <a:r>
              <a:rPr lang="en-US" dirty="0" smtClean="0"/>
              <a:t>Some of the ethics codes refer to the role of social justice advocacy as an ethical mandate.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Justice Perspective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of counseling is to promote the empowerment of people who are marginalized and oppressed in our society.</a:t>
            </a:r>
          </a:p>
          <a:p>
            <a:r>
              <a:rPr lang="en-US" dirty="0" smtClean="0"/>
              <a:t>Courage in dealing with fear is a cornerstone of doing multicultural social justice work.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345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Social Justice Perspective</a:t>
            </a:r>
            <a:endParaRPr lang="en-US" dirty="0" smtClean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eferred to as a fifth force that entails a paradigm shift beyond the individual </a:t>
            </a:r>
          </a:p>
          <a:p>
            <a:r>
              <a:rPr lang="en-US" dirty="0" smtClean="0"/>
              <a:t>Although not all counselors will have the time or energy to effect major institutional change, all have the capability of working toward some kind of social change. </a:t>
            </a:r>
          </a:p>
          <a:p>
            <a:r>
              <a:rPr lang="en-US" dirty="0" smtClean="0"/>
              <a:t>It is necessary to acquire a set of social justice and advocacy competencies.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Alternative Counselor Roles</a:t>
            </a:r>
            <a:endParaRPr lang="en-US" dirty="0" smtClean="0"/>
          </a:p>
        </p:txBody>
      </p:sp>
      <p:sp>
        <p:nvSpPr>
          <p:cNvPr id="248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Change agent</a:t>
            </a:r>
          </a:p>
          <a:p>
            <a:r>
              <a:rPr lang="en-US" smtClean="0"/>
              <a:t>Consultant</a:t>
            </a:r>
          </a:p>
          <a:p>
            <a:r>
              <a:rPr lang="en-US" smtClean="0"/>
              <a:t>Adviser</a:t>
            </a:r>
          </a:p>
          <a:p>
            <a:r>
              <a:rPr lang="en-US" smtClean="0"/>
              <a:t>Advocate</a:t>
            </a:r>
          </a:p>
          <a:p>
            <a:r>
              <a:rPr lang="en-US" smtClean="0"/>
              <a:t>Facilitator of indigenous support systems</a:t>
            </a:r>
          </a:p>
          <a:p>
            <a:r>
              <a:rPr lang="en-US" smtClean="0"/>
              <a:t>Facilitator of indigenous healing systems 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Community Counseling Practitioner</a:t>
            </a:r>
          </a:p>
        </p:txBody>
      </p:sp>
      <p:sp>
        <p:nvSpPr>
          <p:cNvPr id="249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Duties involve:</a:t>
            </a:r>
          </a:p>
          <a:p>
            <a:pPr lvl="1"/>
            <a:r>
              <a:rPr lang="en-US" dirty="0" smtClean="0"/>
              <a:t>Ability to support community needs</a:t>
            </a:r>
          </a:p>
          <a:p>
            <a:pPr lvl="1"/>
            <a:r>
              <a:rPr lang="en-US" dirty="0" smtClean="0"/>
              <a:t>Develop partnerships in creation and delivery of services</a:t>
            </a:r>
          </a:p>
          <a:p>
            <a:pPr lvl="1"/>
            <a:r>
              <a:rPr lang="en-US" dirty="0" smtClean="0"/>
              <a:t>Promote community organization and development of activities</a:t>
            </a:r>
          </a:p>
          <a:p>
            <a:pPr lvl="1"/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Develop strategies to empower the community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Community Counseling Practitioner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Duties involve:</a:t>
            </a:r>
          </a:p>
          <a:p>
            <a:pPr lvl="1"/>
            <a:r>
              <a:rPr lang="en-US" smtClean="0"/>
              <a:t>Influence policymakers</a:t>
            </a:r>
          </a:p>
          <a:p>
            <a:pPr lvl="1"/>
            <a:r>
              <a:rPr lang="en-US" smtClean="0"/>
              <a:t>Consult with community agencies</a:t>
            </a:r>
          </a:p>
          <a:p>
            <a:pPr lvl="1"/>
            <a:r>
              <a:rPr lang="en-US" smtClean="0"/>
              <a:t>Evaluate human services programs</a:t>
            </a:r>
          </a:p>
          <a:p>
            <a:pPr lvl="1"/>
            <a:r>
              <a:rPr lang="en-US" smtClean="0"/>
              <a:t>Advocate and assist with initiatives</a:t>
            </a:r>
          </a:p>
          <a:p>
            <a:pPr lvl="1"/>
            <a:r>
              <a:rPr lang="en-US" smtClean="0"/>
              <a:t>Develop and build community assets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©2015. Cengage Learning.  </a:t>
            </a:r>
          </a:p>
          <a:p>
            <a:r>
              <a:rPr lang="en-US" smtClean="0"/>
              <a:t>All rights reserved.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3639</TotalTime>
  <Words>428</Words>
  <Application>Microsoft Macintosh PowerPoint</Application>
  <PresentationFormat>Letter Paper (8.5x11 in)</PresentationFormat>
  <Paragraphs>72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Beam</vt:lpstr>
      <vt:lpstr>Issues and Ethics in the Helping Professions, 9th Edition</vt:lpstr>
      <vt:lpstr>Community and Social Justice Perspectives</vt:lpstr>
      <vt:lpstr>Comprehensive Community Counseling Programs</vt:lpstr>
      <vt:lpstr>Social Justice Perspective</vt:lpstr>
      <vt:lpstr>Social Justice Perspective</vt:lpstr>
      <vt:lpstr>Social Justice Perspective</vt:lpstr>
      <vt:lpstr>Alternative Counselor Roles</vt:lpstr>
      <vt:lpstr>Community Counseling Practitioner</vt:lpstr>
      <vt:lpstr>Community Counseling Practitioner</vt:lpstr>
      <vt:lpstr>Relationships Between  Counselor and the Agency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and Ethics  u in the Helping Professions  6th Edition</dc:title>
  <dc:creator>John Perry</dc:creator>
  <cp:lastModifiedBy>Caroline Paltin</cp:lastModifiedBy>
  <cp:revision>491</cp:revision>
  <cp:lastPrinted>2001-08-03T22:06:24Z</cp:lastPrinted>
  <dcterms:created xsi:type="dcterms:W3CDTF">2001-07-22T22:40:30Z</dcterms:created>
  <dcterms:modified xsi:type="dcterms:W3CDTF">2016-11-30T08:18:17Z</dcterms:modified>
</cp:coreProperties>
</file>