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58" r:id="rId3"/>
    <p:sldId id="259" r:id="rId4"/>
    <p:sldId id="275" r:id="rId5"/>
    <p:sldId id="260" r:id="rId6"/>
    <p:sldId id="261" r:id="rId7"/>
    <p:sldId id="276" r:id="rId8"/>
    <p:sldId id="262" r:id="rId9"/>
    <p:sldId id="277" r:id="rId10"/>
    <p:sldId id="263" r:id="rId11"/>
    <p:sldId id="278" r:id="rId12"/>
    <p:sldId id="264" r:id="rId13"/>
    <p:sldId id="279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80" r:id="rId24"/>
    <p:sldId id="274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7BFB7-A139-444D-A080-DB191D0B6705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FD5F8-D902-48BC-BEDF-568787DFB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70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B5CAC0-2702-4699-B135-5F12B4095130}" type="slidenum">
              <a:rPr lang="en-US">
                <a:solidFill>
                  <a:prstClr val="black"/>
                </a:solidFill>
                <a:latin typeface="Times" charset="0"/>
              </a:rPr>
              <a:pPr/>
              <a:t>1</a:t>
            </a:fld>
            <a:endParaRPr lang="en-US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154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54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6200A-868C-450C-89D4-6BB6B15DD46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81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01EDC-D4CC-4322-962B-D516BF8E489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72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AFEF3-30D5-47FB-9D76-28A69F764D3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09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B20F8-40A2-45ED-AD52-B63C42E6937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262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CF6C8-CEC7-4AD0-BA00-2C823731ABE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89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B57F7-7103-44BA-87AD-FED167AD97D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98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5A0AF-444C-49C5-978D-993CB40FB66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39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6932E-6AA8-41DE-A69E-CA47893470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40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34C4F-871D-4CCA-ABFC-B5ACDE688B3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0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F14C0-1CED-47C3-8C39-46351229FB5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53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89579-F116-41F9-B297-AADCFCDFB32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29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143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144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144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144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44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44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44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44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C68458-3EF6-4592-B698-41C6EF1B133E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71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Issues and Ethics in the Helping Professions, </a:t>
            </a:r>
            <a:br>
              <a:rPr lang="en-US" dirty="0" smtClean="0"/>
            </a:br>
            <a:r>
              <a:rPr lang="en-US" dirty="0" smtClean="0"/>
              <a:t>9th Edition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2400" dirty="0" smtClean="0"/>
              <a:t>by Gerald Corey, Marianne Schneider Corey, Cindy Corey, and Patrick </a:t>
            </a:r>
            <a:r>
              <a:rPr lang="en-US" sz="2400" dirty="0" err="1" smtClean="0"/>
              <a:t>Callanan</a:t>
            </a:r>
            <a:r>
              <a:rPr lang="en-US" sz="2400" dirty="0" smtClean="0"/>
              <a:t>   </a:t>
            </a:r>
          </a:p>
          <a:p>
            <a:r>
              <a:rPr lang="en-US" sz="2000" dirty="0" smtClean="0"/>
              <a:t> with Michelle </a:t>
            </a:r>
            <a:r>
              <a:rPr lang="en-US" sz="2000" dirty="0" err="1" smtClean="0"/>
              <a:t>Muratori</a:t>
            </a:r>
            <a:r>
              <a:rPr lang="en-US" sz="2000" dirty="0" smtClean="0"/>
              <a:t>, </a:t>
            </a:r>
            <a:r>
              <a:rPr lang="en-US" sz="2000" i="1" dirty="0" smtClean="0"/>
              <a:t>Johns Hopkins University</a:t>
            </a: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2015. Cengage Learning.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375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Levels of Ethical Practice</a:t>
            </a:r>
            <a:endParaRPr lang="en-US" dirty="0" smtClean="0"/>
          </a:p>
        </p:txBody>
      </p:sp>
      <p:sp>
        <p:nvSpPr>
          <p:cNvPr id="31744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 ethics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ounselors comply with minimal standards, acknowledging the basic “musts” and “must </a:t>
            </a:r>
            <a:r>
              <a:rPr lang="en-US" dirty="0" err="1" smtClean="0"/>
              <a:t>nots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Providing informed consent to clients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167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Levels of Ethical Practice</a:t>
            </a:r>
            <a:endParaRPr lang="en-US" dirty="0" smtClean="0"/>
          </a:p>
        </p:txBody>
      </p:sp>
      <p:sp>
        <p:nvSpPr>
          <p:cNvPr id="31744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Aspirational ethics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highest professional standards of conduct to which counselors can aspire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elated to positive ethics</a:t>
            </a:r>
          </a:p>
          <a:p>
            <a:pPr lvl="2"/>
            <a:r>
              <a:rPr lang="en-US" dirty="0" smtClean="0"/>
              <a:t>Providing services pro bono for those in need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16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Ethics </a:t>
            </a:r>
            <a:br>
              <a:rPr lang="en-US" dirty="0" smtClean="0"/>
            </a:br>
            <a:r>
              <a:rPr lang="en-US" dirty="0" smtClean="0"/>
              <a:t>and Virtue Ethics </a:t>
            </a:r>
          </a:p>
        </p:txBody>
      </p:sp>
      <p:sp>
        <p:nvSpPr>
          <p:cNvPr id="32051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 ethics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ocuses on moral issues with goal of solving a particular dilemma  and establishing a framework to guide future ethical thinking and behavior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sks “Is this situation unethical?”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949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Ethics </a:t>
            </a:r>
            <a:br>
              <a:rPr lang="en-US" dirty="0" smtClean="0"/>
            </a:br>
            <a:r>
              <a:rPr lang="en-US" dirty="0" smtClean="0"/>
              <a:t>and Virtue Ethics </a:t>
            </a:r>
          </a:p>
        </p:txBody>
      </p:sp>
      <p:sp>
        <p:nvSpPr>
          <p:cNvPr id="32051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Virtue Ethics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ocuses on character traits of the counselor and non-obligatory ideals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sks “Am I doing what is best for my client?”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019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Moral Principles to </a:t>
            </a:r>
            <a:br>
              <a:rPr lang="en-US" smtClean="0"/>
            </a:br>
            <a:r>
              <a:rPr lang="en-US" smtClean="0"/>
              <a:t>Guide Decision Making</a:t>
            </a:r>
            <a:endParaRPr lang="en-US" dirty="0" smtClean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Autonomy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To promote self-determination </a:t>
            </a:r>
          </a:p>
          <a:p>
            <a:r>
              <a:rPr lang="en-US" b="1" dirty="0" smtClean="0"/>
              <a:t>Beneficence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To do good for others and promote the well-being of clients </a:t>
            </a:r>
          </a:p>
          <a:p>
            <a:r>
              <a:rPr lang="en-US" b="1" dirty="0" err="1" smtClean="0"/>
              <a:t>Nonmaleficence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To avoid doing harm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569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Moral Principles to </a:t>
            </a:r>
            <a:br>
              <a:rPr lang="en-US" smtClean="0"/>
            </a:br>
            <a:r>
              <a:rPr lang="en-US" smtClean="0"/>
              <a:t>Guide Decision Making</a:t>
            </a:r>
            <a:endParaRPr lang="en-US" dirty="0" smtClean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Justice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To be fair by giving equally to others and to treat others justly</a:t>
            </a:r>
          </a:p>
          <a:p>
            <a:r>
              <a:rPr lang="en-US" b="1" dirty="0" smtClean="0"/>
              <a:t>Fidelity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To make realistic commitments and keep these promises</a:t>
            </a:r>
          </a:p>
          <a:p>
            <a:r>
              <a:rPr lang="en-US" b="1" dirty="0" smtClean="0"/>
              <a:t>Veracity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To be truthful and deal honestly with clients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92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Models of </a:t>
            </a:r>
            <a:br>
              <a:rPr lang="en-US" dirty="0" smtClean="0"/>
            </a:br>
            <a:r>
              <a:rPr lang="en-US" dirty="0" smtClean="0"/>
              <a:t>Ethical Decision Making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feminist model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alls for maximum involvement of the client at every stage of the process</a:t>
            </a:r>
          </a:p>
          <a:p>
            <a:pPr lvl="1"/>
            <a:r>
              <a:rPr lang="en-US" dirty="0" smtClean="0"/>
              <a:t>Based on feminist principle that power should be equalized in the therapeutic relationship</a:t>
            </a:r>
          </a:p>
          <a:p>
            <a:r>
              <a:rPr lang="en-US" dirty="0" smtClean="0"/>
              <a:t>The transcultural integrative model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ddresses need for including cultural factors in the process of resolving ethical dilemmas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43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Models of </a:t>
            </a:r>
            <a:br>
              <a:rPr lang="en-US" dirty="0" smtClean="0"/>
            </a:br>
            <a:r>
              <a:rPr lang="en-US" dirty="0" smtClean="0"/>
              <a:t>Ethical Decision Making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social constructionist model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ocuses primarily on the social aspects of decision making in counseling</a:t>
            </a:r>
          </a:p>
          <a:p>
            <a:pPr lvl="1"/>
            <a:r>
              <a:rPr lang="en-US" dirty="0" smtClean="0"/>
              <a:t>Redefines the ethical decision-making process as an interactive rather than an individual or </a:t>
            </a:r>
            <a:r>
              <a:rPr lang="en-US" dirty="0" err="1" smtClean="0"/>
              <a:t>intrapsychic</a:t>
            </a:r>
            <a:r>
              <a:rPr lang="en-US" dirty="0" smtClean="0"/>
              <a:t> process and places the decision in the social context itself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456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Making </a:t>
            </a:r>
            <a:br>
              <a:rPr lang="en-US" dirty="0" smtClean="0"/>
            </a:br>
            <a:r>
              <a:rPr lang="en-US" dirty="0" smtClean="0"/>
              <a:t>Ethical Decisions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authors’ approach to thinking through ethical dilemmas: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the problem or dilemma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the potential issues involved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Review the relevant ethics codes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Know the applicable laws and regulations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963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Making </a:t>
            </a:r>
            <a:br>
              <a:rPr lang="en-US" dirty="0" smtClean="0"/>
            </a:br>
            <a:r>
              <a:rPr lang="en-US" dirty="0" smtClean="0"/>
              <a:t>Ethical Decisions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authors’ approach to thinking through ethical dilemmas: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dirty="0" smtClean="0"/>
              <a:t>Obtain consultation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dirty="0" smtClean="0"/>
              <a:t>Consider possible and probable courses of action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dirty="0" smtClean="0"/>
              <a:t>Enumerate the consequences of various decisions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dirty="0" smtClean="0"/>
              <a:t>Choose what appears to be the best course of action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978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to Professional Ethics</a:t>
            </a:r>
            <a:endParaRPr lang="en-US" dirty="0" smtClean="0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88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Organizations </a:t>
            </a:r>
            <a:br>
              <a:rPr lang="en-US" dirty="0" smtClean="0"/>
            </a:br>
            <a:r>
              <a:rPr lang="en-US" dirty="0" smtClean="0"/>
              <a:t>and Codes of Ethics 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Counseling Association (ACA): Code of Ethics, ©2014</a:t>
            </a:r>
          </a:p>
          <a:p>
            <a:r>
              <a:rPr lang="en-US" dirty="0" smtClean="0"/>
              <a:t>National Board for Certified Counselors (NBCC): Code of Ethics, ©2005</a:t>
            </a:r>
          </a:p>
          <a:p>
            <a:r>
              <a:rPr lang="en-US" dirty="0" smtClean="0"/>
              <a:t>Commission on Rehabilitation Counselor Certification (CRCC): Code of Professional Ethics for Rehabilitation Counselors, ©2010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530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Organizations </a:t>
            </a:r>
            <a:br>
              <a:rPr lang="en-US" dirty="0" smtClean="0"/>
            </a:br>
            <a:r>
              <a:rPr lang="en-US" dirty="0" smtClean="0"/>
              <a:t>and Codes of Ethics 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Association for Addiction Professionals (NAADAC): Code of Ethics, ©2008</a:t>
            </a:r>
          </a:p>
          <a:p>
            <a:r>
              <a:rPr lang="en-US" dirty="0" smtClean="0"/>
              <a:t>Canadian Counselling Association (CCA): Code of Ethics, ©2007</a:t>
            </a:r>
          </a:p>
          <a:p>
            <a:r>
              <a:rPr lang="en-US" dirty="0" smtClean="0"/>
              <a:t>American School Counselor Association (ASCA): Ethical Standards for School Counselors, ©2010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37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Organizations </a:t>
            </a:r>
            <a:br>
              <a:rPr lang="en-US" dirty="0" smtClean="0"/>
            </a:br>
            <a:r>
              <a:rPr lang="en-US" dirty="0" smtClean="0"/>
              <a:t>and Codes of Ethics 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American Psychological Association (APA): Ethical Principles of Psychologists and Code of Conduct, ©2010</a:t>
            </a:r>
          </a:p>
          <a:p>
            <a:r>
              <a:rPr lang="en-US" dirty="0"/>
              <a:t>American Psychiatric Association: The Principles of Medical Ethics With Annotations Especially Applicable to Psychiatry, ©</a:t>
            </a:r>
            <a:r>
              <a:rPr lang="en-US" dirty="0" smtClean="0"/>
              <a:t>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67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Organizations </a:t>
            </a:r>
            <a:br>
              <a:rPr lang="en-US" dirty="0" smtClean="0"/>
            </a:br>
            <a:r>
              <a:rPr lang="en-US" dirty="0" smtClean="0"/>
              <a:t>and Codes of Ethics 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Group Psychotherapy Association (AGPA): Ethical Guidelines for Group Therapists, ©2002</a:t>
            </a:r>
          </a:p>
          <a:p>
            <a:r>
              <a:rPr lang="en-US" dirty="0" smtClean="0"/>
              <a:t>American Mental Health Counselors Association (AMHCA): Code of Ethics, ©2010</a:t>
            </a:r>
          </a:p>
          <a:p>
            <a:r>
              <a:rPr lang="en-US" dirty="0" smtClean="0"/>
              <a:t>American Association for Marriage and Family Therapy (AAMFT): Code of Ethics, ©2012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731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Organizations </a:t>
            </a:r>
            <a:br>
              <a:rPr lang="en-US" dirty="0" smtClean="0"/>
            </a:br>
            <a:r>
              <a:rPr lang="en-US" dirty="0" smtClean="0"/>
              <a:t>and Codes of Ethics 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</a:t>
            </a:r>
            <a:r>
              <a:rPr lang="en-US" dirty="0"/>
              <a:t>Association of Marriage and Family Counselors (IAMFC): Ethical Code, ©2005</a:t>
            </a:r>
          </a:p>
          <a:p>
            <a:r>
              <a:rPr lang="en-US" dirty="0" smtClean="0"/>
              <a:t>Association for Specialists in Group Work (ASGW): Best Practice Guidelines, ©2008</a:t>
            </a:r>
          </a:p>
          <a:p>
            <a:r>
              <a:rPr lang="en-US" dirty="0" smtClean="0"/>
              <a:t>National Association of Social Workers (NASW): Code of Ethics, ©2008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</a:t>
            </a:r>
          </a:p>
          <a:p>
            <a:r>
              <a:rPr lang="en-US" dirty="0" smtClean="0"/>
              <a:t>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31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Organizations </a:t>
            </a:r>
            <a:br>
              <a:rPr lang="en-US" dirty="0" smtClean="0"/>
            </a:br>
            <a:r>
              <a:rPr lang="en-US" dirty="0" smtClean="0"/>
              <a:t>and Codes of Ethics 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Organization for Human Services: Ethical Standards of Human Service Professionals, ©2000</a:t>
            </a:r>
          </a:p>
          <a:p>
            <a:r>
              <a:rPr lang="en-US" dirty="0" smtClean="0"/>
              <a:t>American Music Therapy Association (AMTA): Code of Ethics, ©2008</a:t>
            </a:r>
          </a:p>
          <a:p>
            <a:r>
              <a:rPr lang="en-US" dirty="0" smtClean="0"/>
              <a:t>British Association for Counselling and Psychotherapy (BACP) Ethical Framework for Good Practice in Counselling and Psychotherapy, ©2013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986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Law and Ethics</a:t>
            </a:r>
            <a:endParaRPr lang="en-US" dirty="0" smtClean="0"/>
          </a:p>
        </p:txBody>
      </p:sp>
      <p:sp>
        <p:nvSpPr>
          <p:cNvPr id="18023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efines the minimum standards society will tolerate and is enforced by government</a:t>
            </a:r>
          </a:p>
          <a:p>
            <a:r>
              <a:rPr lang="en-US" dirty="0" smtClean="0"/>
              <a:t>Ethics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epresents the ideal standards set and is enforced by professional associations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96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Law and Ethics</a:t>
            </a:r>
            <a:endParaRPr lang="en-US" dirty="0" smtClean="0"/>
          </a:p>
        </p:txBody>
      </p:sp>
      <p:sp>
        <p:nvSpPr>
          <p:cNvPr id="18023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Regulation</a:t>
            </a:r>
          </a:p>
          <a:p>
            <a:pPr lvl="1"/>
            <a:r>
              <a:rPr lang="en-US" dirty="0" smtClean="0"/>
              <a:t>Regulation of practice occurs in all 50 states. </a:t>
            </a:r>
          </a:p>
          <a:p>
            <a:pPr lvl="1"/>
            <a:r>
              <a:rPr lang="en-US" dirty="0" smtClean="0"/>
              <a:t>State licensing laws establish the scope of practice of professionals and how these laws will be enforced.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699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Monitoring </a:t>
            </a:r>
            <a:br>
              <a:rPr lang="en-US" dirty="0" smtClean="0"/>
            </a:br>
            <a:r>
              <a:rPr lang="en-US" dirty="0" smtClean="0"/>
              <a:t>of Practice 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ajor duties of regulating boards are to:</a:t>
            </a:r>
          </a:p>
          <a:p>
            <a:pPr lvl="1"/>
            <a:r>
              <a:rPr lang="en-US" sz="2700" dirty="0" smtClean="0"/>
              <a:t>Determine standards for admission into profession</a:t>
            </a:r>
          </a:p>
          <a:p>
            <a:pPr lvl="1"/>
            <a:r>
              <a:rPr lang="en-US" sz="2700" dirty="0"/>
              <a:t>S</a:t>
            </a:r>
            <a:r>
              <a:rPr lang="en-US" sz="2700" dirty="0" smtClean="0"/>
              <a:t>creen applicants applying for certification or licensure</a:t>
            </a:r>
          </a:p>
          <a:p>
            <a:pPr lvl="1"/>
            <a:r>
              <a:rPr lang="en-US" sz="2700" dirty="0"/>
              <a:t>R</a:t>
            </a:r>
            <a:r>
              <a:rPr lang="en-US" sz="2700" dirty="0" smtClean="0"/>
              <a:t>egulate the practice of psychotherapy for the public good</a:t>
            </a:r>
          </a:p>
          <a:p>
            <a:pPr lvl="1"/>
            <a:r>
              <a:rPr lang="en-US" sz="2700" dirty="0"/>
              <a:t>C</a:t>
            </a:r>
            <a:r>
              <a:rPr lang="en-US" sz="2700" dirty="0" smtClean="0"/>
              <a:t>onduct disciplinary proceedings involving violations of standards of professional conduct as defined by law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30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Decision Making:</a:t>
            </a:r>
            <a:br>
              <a:rPr lang="en-US" dirty="0" smtClean="0"/>
            </a:br>
            <a:r>
              <a:rPr lang="en-US" dirty="0" smtClean="0"/>
              <a:t>Key Terms</a:t>
            </a:r>
          </a:p>
        </p:txBody>
      </p:sp>
      <p:sp>
        <p:nvSpPr>
          <p:cNvPr id="31846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eliefs and attitudes that provide direction to everyday living </a:t>
            </a:r>
          </a:p>
          <a:p>
            <a:r>
              <a:rPr lang="en-US" dirty="0" smtClean="0"/>
              <a:t>Ethics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oral principles adopted by an individual or group to provide rules for right conduct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33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Decision Making:</a:t>
            </a:r>
            <a:br>
              <a:rPr lang="en-US" dirty="0" smtClean="0"/>
            </a:br>
            <a:r>
              <a:rPr lang="en-US" dirty="0" smtClean="0"/>
              <a:t>Key Terms</a:t>
            </a:r>
          </a:p>
        </p:txBody>
      </p:sp>
      <p:sp>
        <p:nvSpPr>
          <p:cNvPr id="31846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Morality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ur perspectives of right and proper conduct</a:t>
            </a:r>
          </a:p>
          <a:p>
            <a:pPr lvl="1"/>
            <a:r>
              <a:rPr lang="en-US" dirty="0" smtClean="0"/>
              <a:t>Actions are evaluated on the basis of some broader cultural context or religious standard 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59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Decision Making: </a:t>
            </a:r>
            <a:br>
              <a:rPr lang="en-US" dirty="0" smtClean="0"/>
            </a:br>
            <a:r>
              <a:rPr lang="en-US" dirty="0" smtClean="0"/>
              <a:t>Key Terms</a:t>
            </a:r>
          </a:p>
        </p:txBody>
      </p:sp>
      <p:sp>
        <p:nvSpPr>
          <p:cNvPr id="31949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standards (or mores)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efine what is considered reasonable behavior when a case involving malpractice is litigated</a:t>
            </a:r>
          </a:p>
          <a:p>
            <a:pPr lvl="1"/>
            <a:r>
              <a:rPr lang="en-US" dirty="0" smtClean="0"/>
              <a:t>They vary on interdisciplinary, theoretical, and geographical bases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515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Decision Making: </a:t>
            </a:r>
            <a:br>
              <a:rPr lang="en-US" dirty="0" smtClean="0"/>
            </a:br>
            <a:r>
              <a:rPr lang="en-US" dirty="0" smtClean="0"/>
              <a:t>Key Terms</a:t>
            </a:r>
          </a:p>
        </p:txBody>
      </p:sp>
      <p:sp>
        <p:nvSpPr>
          <p:cNvPr id="31949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Reasonableness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care that is ordinarily exercised by others practicing within that specialty in the professional community</a:t>
            </a:r>
          </a:p>
          <a:p>
            <a:r>
              <a:rPr lang="en-US" dirty="0" smtClean="0"/>
              <a:t>Professionalism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as some relationship to ethical behavior, yet it is possible to act unprofessionally and still not act unethically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35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1161</Words>
  <Application>Microsoft Macintosh PowerPoint</Application>
  <PresentationFormat>On-screen Show (4:3)</PresentationFormat>
  <Paragraphs>165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Beam</vt:lpstr>
      <vt:lpstr>Issues and Ethics in the Helping Professions,  9th Edition</vt:lpstr>
      <vt:lpstr>Introduction to Professional Ethics</vt:lpstr>
      <vt:lpstr>Law and Ethics</vt:lpstr>
      <vt:lpstr>Law and Ethics</vt:lpstr>
      <vt:lpstr>Professional Monitoring  of Practice </vt:lpstr>
      <vt:lpstr>Ethical Decision Making: Key Terms</vt:lpstr>
      <vt:lpstr>Ethical Decision Making: Key Terms</vt:lpstr>
      <vt:lpstr>Ethical Decision Making:  Key Terms</vt:lpstr>
      <vt:lpstr>Ethical Decision Making:  Key Terms</vt:lpstr>
      <vt:lpstr>Levels of Ethical Practice</vt:lpstr>
      <vt:lpstr>Levels of Ethical Practice</vt:lpstr>
      <vt:lpstr>Principle Ethics  and Virtue Ethics </vt:lpstr>
      <vt:lpstr>Principle Ethics  and Virtue Ethics </vt:lpstr>
      <vt:lpstr>Basic Moral Principles to  Guide Decision Making</vt:lpstr>
      <vt:lpstr>Basic Moral Principles to  Guide Decision Making</vt:lpstr>
      <vt:lpstr>Selected Models of  Ethical Decision Making</vt:lpstr>
      <vt:lpstr>Selected Models of  Ethical Decision Making</vt:lpstr>
      <vt:lpstr>Steps in Making  Ethical Decisions</vt:lpstr>
      <vt:lpstr>Steps in Making  Ethical Decisions</vt:lpstr>
      <vt:lpstr>Professional Organizations  and Codes of Ethics </vt:lpstr>
      <vt:lpstr>Professional Organizations  and Codes of Ethics </vt:lpstr>
      <vt:lpstr>Professional Organizations  and Codes of Ethics </vt:lpstr>
      <vt:lpstr>Professional Organizations  and Codes of Ethics </vt:lpstr>
      <vt:lpstr>Professional Organizations  and Codes of Ethics </vt:lpstr>
      <vt:lpstr>Professional Organizations  and Codes of Ethics </vt:lpstr>
    </vt:vector>
  </TitlesOfParts>
  <Company>Cengage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and Ethics  in the Helping Professions  9th Edition</dc:title>
  <dc:creator>Windows User</dc:creator>
  <cp:lastModifiedBy>Caroline Paltin</cp:lastModifiedBy>
  <cp:revision>6</cp:revision>
  <dcterms:created xsi:type="dcterms:W3CDTF">2013-11-22T18:11:23Z</dcterms:created>
  <dcterms:modified xsi:type="dcterms:W3CDTF">2016-11-30T08:19:00Z</dcterms:modified>
</cp:coreProperties>
</file>