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84" r:id="rId7"/>
    <p:sldId id="262" r:id="rId8"/>
    <p:sldId id="263" r:id="rId9"/>
    <p:sldId id="264" r:id="rId10"/>
    <p:sldId id="265" r:id="rId11"/>
    <p:sldId id="285" r:id="rId12"/>
    <p:sldId id="266" r:id="rId13"/>
    <p:sldId id="286" r:id="rId14"/>
    <p:sldId id="267" r:id="rId15"/>
    <p:sldId id="268" r:id="rId16"/>
    <p:sldId id="269" r:id="rId17"/>
    <p:sldId id="270" r:id="rId18"/>
    <p:sldId id="287" r:id="rId19"/>
    <p:sldId id="271" r:id="rId20"/>
    <p:sldId id="272" r:id="rId21"/>
    <p:sldId id="288" r:id="rId22"/>
    <p:sldId id="273" r:id="rId23"/>
    <p:sldId id="274" r:id="rId24"/>
    <p:sldId id="275" r:id="rId25"/>
    <p:sldId id="289" r:id="rId26"/>
    <p:sldId id="276" r:id="rId27"/>
    <p:sldId id="277" r:id="rId28"/>
    <p:sldId id="290" r:id="rId29"/>
    <p:sldId id="278" r:id="rId30"/>
    <p:sldId id="279" r:id="rId31"/>
    <p:sldId id="280" r:id="rId32"/>
    <p:sldId id="291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26D46-2973-408D-BB8D-A5A609CB3F55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FB4EC-89CE-4D06-AF38-03F609B9A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0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4EF0C-DC82-4EDC-B6A2-56A8DDA342B4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C703-5CF0-446B-8C1F-F717EE7701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4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212F-EE47-4F47-ACCF-E5F8E1D8B1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7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31FA-3937-44EE-BADC-2291279F3E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6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CE9B-1E90-45EB-BBD2-BE3913745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5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F96D-4EA7-41F8-9DD4-313E2E4427A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7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1D64-B819-4A46-97B1-1E9445A920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1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9EDD-C75C-4F7E-9E8D-333F92C724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DB4-2516-4995-B9A4-44DFF9CE3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5034-A144-40FC-9F0F-457C42F174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8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552F-29D2-4644-A342-71360922A7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1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6440-DD53-4DF6-A9ED-EDF7E42DF3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9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22CE8-FF08-4627-B9BD-DB440C6D8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314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i="1" dirty="0" smtClean="0"/>
              <a:t>Issues and Ethics in the Helping Professions</a:t>
            </a:r>
            <a:r>
              <a:rPr lang="en-US" sz="5400" dirty="0" smtClean="0"/>
              <a:t>, 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 </a:t>
            </a:r>
            <a:r>
              <a:rPr lang="en-US" sz="2000" dirty="0" smtClean="0"/>
              <a:t>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  <a:endParaRPr lang="en-US" sz="24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59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the </a:t>
            </a:r>
            <a:br>
              <a:rPr lang="en-US" dirty="0" smtClean="0"/>
            </a:br>
            <a:r>
              <a:rPr lang="en-US" dirty="0" smtClean="0"/>
              <a:t>Goals of Counseling 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managed care system, the goals will need to be highly specific, limited to reduction of problematic symptoms, and often aimed at teaching coping skills. </a:t>
            </a:r>
          </a:p>
          <a:p>
            <a:r>
              <a:rPr lang="en-US" dirty="0" smtClean="0"/>
              <a:t>In crisis intervention, goals are likely to be short term and functional, and you may be much more directive.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5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the </a:t>
            </a:r>
            <a:br>
              <a:rPr lang="en-US" dirty="0" smtClean="0"/>
            </a:br>
            <a:r>
              <a:rPr lang="en-US" dirty="0" smtClean="0"/>
              <a:t>Goals of Counseling 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schools, you may combine educational and therapeutic goals.</a:t>
            </a:r>
          </a:p>
          <a:p>
            <a:r>
              <a:rPr lang="en-US" dirty="0" smtClean="0"/>
              <a:t>In serving older adults residing in an assisted living community, you may stress coping skills and ways of relating to other residents.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5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Techniques in  Counseling </a:t>
            </a:r>
            <a:endParaRPr lang="en-US" dirty="0" smtClean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Practitioners need to function with intentionality.</a:t>
            </a:r>
          </a:p>
          <a:p>
            <a:pPr lvl="1"/>
            <a:r>
              <a:rPr lang="en-US" dirty="0" smtClean="0"/>
              <a:t>They must have a clear understanding of the techniques they employ and have a sense of the expected outcomes of their interventions.</a:t>
            </a:r>
          </a:p>
          <a:p>
            <a:r>
              <a:rPr lang="en-US" dirty="0" smtClean="0"/>
              <a:t> Some specific techniques appear to be more effective with particular symptoms and disorders, especially for certain behavioral disorders.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0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Techniques in  Counseling </a:t>
            </a:r>
            <a:endParaRPr lang="en-US" dirty="0" smtClean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techniques counselors employ, although important, are less crucial to therapy outcomes than are the interpersonal factors operating in the client–counselor relationship.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3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as a </a:t>
            </a:r>
            <a:br>
              <a:rPr lang="en-US" dirty="0" smtClean="0"/>
            </a:br>
            <a:r>
              <a:rPr lang="en-US" dirty="0" smtClean="0"/>
              <a:t>Professional Issue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terms:</a:t>
            </a:r>
          </a:p>
          <a:p>
            <a:pPr lvl="1"/>
            <a:r>
              <a:rPr lang="en-US" dirty="0" smtClean="0"/>
              <a:t>Medical diagnosis</a:t>
            </a:r>
          </a:p>
          <a:p>
            <a:pPr lvl="1"/>
            <a:r>
              <a:rPr lang="en-US" dirty="0" err="1" smtClean="0"/>
              <a:t>Psychodiagnosis</a:t>
            </a:r>
            <a:endParaRPr lang="en-US" dirty="0" smtClean="0"/>
          </a:p>
          <a:p>
            <a:pPr lvl="1"/>
            <a:r>
              <a:rPr lang="en-US" dirty="0" smtClean="0"/>
              <a:t>Differential diagnosis</a:t>
            </a:r>
          </a:p>
          <a:p>
            <a:pPr lvl="1"/>
            <a:r>
              <a:rPr lang="en-US" dirty="0" smtClean="0"/>
              <a:t>DSM-5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Perspectives on Assessment and Diagnosis</a:t>
            </a:r>
            <a:endParaRPr lang="en-US" dirty="0" smtClean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Psychoanalytic Therapy</a:t>
            </a:r>
          </a:p>
          <a:p>
            <a:r>
              <a:rPr lang="en-US" dirty="0" smtClean="0"/>
              <a:t>Adlerian Therapy</a:t>
            </a:r>
          </a:p>
          <a:p>
            <a:r>
              <a:rPr lang="en-US" dirty="0" smtClean="0"/>
              <a:t>Existential Therapy</a:t>
            </a:r>
          </a:p>
          <a:p>
            <a:r>
              <a:rPr lang="en-US" dirty="0" smtClean="0"/>
              <a:t>Person-Centered Therapy</a:t>
            </a:r>
          </a:p>
          <a:p>
            <a:r>
              <a:rPr lang="en-US" dirty="0" smtClean="0"/>
              <a:t>Gestalt Therapy</a:t>
            </a:r>
          </a:p>
          <a:p>
            <a:r>
              <a:rPr lang="en-US" dirty="0" smtClean="0"/>
              <a:t>Behavior Therapy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0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Perspectives on Assessment and Diagnosis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Cognitive-Behavioral Therapy</a:t>
            </a:r>
          </a:p>
          <a:p>
            <a:r>
              <a:rPr lang="en-US" dirty="0" smtClean="0"/>
              <a:t>Reality Therapy</a:t>
            </a:r>
          </a:p>
          <a:p>
            <a:r>
              <a:rPr lang="en-US" dirty="0" smtClean="0"/>
              <a:t>Feminist Therapy</a:t>
            </a:r>
          </a:p>
          <a:p>
            <a:r>
              <a:rPr lang="en-US" dirty="0" smtClean="0"/>
              <a:t>Postmodern Approaches</a:t>
            </a:r>
          </a:p>
          <a:p>
            <a:r>
              <a:rPr lang="en-US" dirty="0" smtClean="0"/>
              <a:t>Systemic Approaches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6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DSM-5</a:t>
            </a:r>
            <a:endParaRPr lang="en-US" dirty="0" smtClean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utilizing the </a:t>
            </a:r>
            <a:r>
              <a:rPr lang="en-US" dirty="0" err="1" smtClean="0"/>
              <a:t>multiaxial</a:t>
            </a:r>
            <a:r>
              <a:rPr lang="en-US" dirty="0" smtClean="0"/>
              <a:t> system that has been in place for some time, the latest edition of the DSM has moved to a </a:t>
            </a:r>
            <a:r>
              <a:rPr lang="en-US" dirty="0" err="1" smtClean="0"/>
              <a:t>nonaxial</a:t>
            </a:r>
            <a:r>
              <a:rPr lang="en-US" dirty="0" smtClean="0"/>
              <a:t> documentation of diagnosis.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71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DSM-5</a:t>
            </a:r>
            <a:endParaRPr lang="en-US" dirty="0" smtClean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DSM-5 revision process, the American Psychiatric Association paid considerable attention to:</a:t>
            </a:r>
          </a:p>
          <a:p>
            <a:pPr lvl="1"/>
            <a:r>
              <a:rPr lang="en-US" dirty="0" smtClean="0"/>
              <a:t>Developmental issues</a:t>
            </a:r>
          </a:p>
          <a:p>
            <a:pPr lvl="1"/>
            <a:r>
              <a:rPr lang="en-US" dirty="0" smtClean="0"/>
              <a:t>Gaps in the current system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isability and impairment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euroscience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ross-cultural issues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7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for Psychodiagnosis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third-party reimbursement without acceptable diagnosis</a:t>
            </a:r>
          </a:p>
          <a:p>
            <a:r>
              <a:rPr lang="en-US" dirty="0" smtClean="0"/>
              <a:t>Difficult to formulate treatment plan without defining problem</a:t>
            </a:r>
          </a:p>
          <a:p>
            <a:r>
              <a:rPr lang="en-US" dirty="0" smtClean="0"/>
              <a:t>Provides team members with a common frame of reference</a:t>
            </a:r>
          </a:p>
          <a:p>
            <a:r>
              <a:rPr lang="en-US" dirty="0" smtClean="0"/>
              <a:t>Allows therapists to rule out medical conditions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4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Theory and Practice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for Psychodiagnosis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to assess whether clients pose danger to self or others</a:t>
            </a:r>
          </a:p>
          <a:p>
            <a:r>
              <a:rPr lang="en-US" dirty="0" smtClean="0"/>
              <a:t>Provides framework for research</a:t>
            </a:r>
          </a:p>
          <a:p>
            <a:r>
              <a:rPr lang="en-US" dirty="0" smtClean="0"/>
              <a:t>May be a minimum standard of care for some licensed professionals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1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for Psychodiagnosis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seldom have a choice about diagnosis </a:t>
            </a:r>
          </a:p>
          <a:p>
            <a:r>
              <a:rPr lang="en-US" dirty="0"/>
              <a:t>May be critical to determine therapeutic success</a:t>
            </a:r>
          </a:p>
          <a:p>
            <a:r>
              <a:rPr lang="en-US" dirty="0"/>
              <a:t>Helps to normalize a client’s situation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4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Against Psychodiagnosis</a:t>
            </a:r>
            <a:endParaRPr lang="en-US" dirty="0" smtClean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Emphasis of DSM is on pathology</a:t>
            </a:r>
          </a:p>
          <a:p>
            <a:r>
              <a:rPr lang="en-US" smtClean="0"/>
              <a:t>Can minimize uniqueness of client</a:t>
            </a:r>
          </a:p>
          <a:p>
            <a:r>
              <a:rPr lang="en-US" smtClean="0"/>
              <a:t>Ignores natural capacities for self-healing</a:t>
            </a:r>
          </a:p>
          <a:p>
            <a:r>
              <a:rPr lang="en-US" smtClean="0"/>
              <a:t>Can lead people to accept self-fulfilling prophecies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73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Arguments Against Psychodiagnosis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that distress in family is result of individual pathology</a:t>
            </a:r>
          </a:p>
          <a:p>
            <a:r>
              <a:rPr lang="en-US" dirty="0" smtClean="0"/>
              <a:t>Many therapists are not competent to use DSM diagnosis properly.</a:t>
            </a:r>
          </a:p>
          <a:p>
            <a:r>
              <a:rPr lang="en-US" dirty="0" smtClean="0"/>
              <a:t>DSM has been criticized (e.g., reliability and validity questioned, failure to predict treatment outcomes)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2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and Legal </a:t>
            </a:r>
            <a:br>
              <a:rPr lang="en-US" dirty="0" smtClean="0"/>
            </a:br>
            <a:r>
              <a:rPr lang="en-US" dirty="0" smtClean="0"/>
              <a:t>Issues in Diagnosis 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practitioners who are opposed to a diagnostic framework take the path of least resistance, giving every client the same diagnosis.</a:t>
            </a:r>
          </a:p>
          <a:p>
            <a:r>
              <a:rPr lang="en-US" dirty="0" smtClean="0"/>
              <a:t>Presenting an “acceptable” but inaccurate diagnosis is both unethical and fraudulent.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3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and Legal </a:t>
            </a:r>
            <a:br>
              <a:rPr lang="en-US" dirty="0" smtClean="0"/>
            </a:br>
            <a:r>
              <a:rPr lang="en-US" dirty="0" smtClean="0"/>
              <a:t>Issues in Diagnosis 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ethical (and sometimes legal) obligation of therapists to be mindful that a medical evaluation is many times indicated. </a:t>
            </a:r>
          </a:p>
          <a:p>
            <a:r>
              <a:rPr lang="en-US" dirty="0" smtClean="0"/>
              <a:t>Competence in using the DSM appropriately is an ethical issue.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1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Cultural Issues in Diagnosis </a:t>
            </a:r>
            <a:endParaRPr lang="en-US" dirty="0" smtClean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sensitivity is essential in making a proper diagnosis, and a range of factors need to be considered in interpreting assessments.</a:t>
            </a:r>
          </a:p>
          <a:p>
            <a:r>
              <a:rPr lang="en-US" dirty="0" smtClean="0"/>
              <a:t>What is considered healthy can vary greatly from one culture to the next.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9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Cultural Issues in Diagnosis </a:t>
            </a:r>
            <a:endParaRPr lang="en-US" dirty="0" smtClean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tendency for some practitioners to </a:t>
            </a:r>
            <a:r>
              <a:rPr lang="en-US" dirty="0" err="1"/>
              <a:t>overdiagnose</a:t>
            </a:r>
            <a:r>
              <a:rPr lang="en-US" dirty="0"/>
              <a:t>, underdiagnose, or misdiagnose clients from marginalized groups.</a:t>
            </a:r>
          </a:p>
          <a:p>
            <a:r>
              <a:rPr lang="en-US" dirty="0" smtClean="0"/>
              <a:t>Accurate assessment and diagnosis involves taking into consideration realities of discrimination, oppression, and racism in society and mental health disciplines.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7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Cultural Issues in Diagnosis </a:t>
            </a:r>
            <a:endParaRPr lang="en-US" dirty="0" smtClean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ways in which clients’ socioeconomic and cultural experiences can influence behavior, including the presentation of symptoms.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8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Tests in Counseling</a:t>
            </a:r>
            <a:endParaRPr lang="en-US" dirty="0" smtClean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for counselors to: </a:t>
            </a:r>
          </a:p>
          <a:p>
            <a:pPr lvl="1"/>
            <a:r>
              <a:rPr lang="en-US" dirty="0" smtClean="0"/>
              <a:t>Be familiar with tests being used and take tests themselves</a:t>
            </a:r>
          </a:p>
          <a:p>
            <a:pPr lvl="1"/>
            <a:r>
              <a:rPr lang="en-US" dirty="0" smtClean="0"/>
              <a:t>Recognize limits of competence to use and interpret tests</a:t>
            </a:r>
          </a:p>
          <a:p>
            <a:pPr lvl="1"/>
            <a:r>
              <a:rPr lang="en-US" dirty="0" smtClean="0"/>
              <a:t>Know reasons why a particular test is being used</a:t>
            </a:r>
          </a:p>
          <a:p>
            <a:pPr lvl="1"/>
            <a:r>
              <a:rPr lang="en-US" dirty="0" smtClean="0"/>
              <a:t>Make clients aware that tests are merely tools that can provide useful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a Counseling Style </a:t>
            </a:r>
            <a:endParaRPr lang="en-US" dirty="0" smtClean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the theoretical approach you use to guide your practice is an expression of you as a person and is the result of intensive study, reflection, and clinical experience. </a:t>
            </a:r>
          </a:p>
          <a:p>
            <a:r>
              <a:rPr lang="en-US" dirty="0" smtClean="0"/>
              <a:t>Ultimately, your counseling orientation and style must be appropriate for the type of counseling you do and the unique needs of your clients.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9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Tests in Counseling</a:t>
            </a:r>
            <a:endParaRPr lang="en-US" dirty="0" smtClean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for counselors to: </a:t>
            </a:r>
          </a:p>
          <a:p>
            <a:pPr lvl="1"/>
            <a:r>
              <a:rPr lang="en-US" dirty="0"/>
              <a:t>Select tests </a:t>
            </a:r>
            <a:r>
              <a:rPr lang="en-US" dirty="0" smtClean="0"/>
              <a:t>appropriate </a:t>
            </a:r>
            <a:r>
              <a:rPr lang="en-US" dirty="0"/>
              <a:t>for </a:t>
            </a:r>
            <a:r>
              <a:rPr lang="en-US" dirty="0" smtClean="0"/>
              <a:t>client </a:t>
            </a:r>
            <a:r>
              <a:rPr lang="en-US" dirty="0"/>
              <a:t>given </a:t>
            </a:r>
            <a:r>
              <a:rPr lang="en-US" dirty="0" smtClean="0"/>
              <a:t>their unique </a:t>
            </a:r>
            <a:r>
              <a:rPr lang="en-US" dirty="0"/>
              <a:t>cultural, social, and cognitive factors</a:t>
            </a:r>
          </a:p>
          <a:p>
            <a:pPr lvl="1"/>
            <a:r>
              <a:rPr lang="en-US" dirty="0" smtClean="0"/>
              <a:t>Give test results, not simply test scores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sensitive to ways clients respond to results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ssure clients that test results will not be used against them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ssure confidentiality unless consent is given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now the limitations of tests being used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9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</a:t>
            </a:r>
            <a:br>
              <a:rPr lang="en-US" dirty="0" smtClean="0"/>
            </a:br>
            <a:r>
              <a:rPr lang="en-US" dirty="0" smtClean="0"/>
              <a:t>Therapy Practice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Presidential Task Force’s Definition, 2006: </a:t>
            </a:r>
          </a:p>
          <a:p>
            <a:pPr lvl="1"/>
            <a:r>
              <a:rPr lang="en-US" dirty="0" smtClean="0"/>
              <a:t>“The integration of the best available research with clinical expertise in the context of patient characteristics, culture, and preferences”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1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</a:t>
            </a:r>
            <a:br>
              <a:rPr lang="en-US" dirty="0" smtClean="0"/>
            </a:br>
            <a:r>
              <a:rPr lang="en-US" dirty="0" smtClean="0"/>
              <a:t>Therapy Practice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pillars of EBP: </a:t>
            </a:r>
          </a:p>
          <a:p>
            <a:pPr lvl="1"/>
            <a:r>
              <a:rPr lang="en-US" dirty="0" smtClean="0"/>
              <a:t>Best available evidence, clinician expertise, and client characteristics </a:t>
            </a:r>
          </a:p>
          <a:p>
            <a:r>
              <a:rPr lang="en-US" dirty="0" smtClean="0"/>
              <a:t>EBP should enhance public health,</a:t>
            </a:r>
          </a:p>
          <a:p>
            <a:pPr lvl="1"/>
            <a:r>
              <a:rPr lang="en-US" dirty="0" smtClean="0"/>
              <a:t>It remains unclear and controversial whether EBPs perform reliably better than practices not designated as evidence-based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1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Findings From Psychotherapeutic Research </a:t>
            </a:r>
            <a:endParaRPr lang="en-US" dirty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Therapy is helpful to the majority of clients.</a:t>
            </a:r>
          </a:p>
          <a:p>
            <a:r>
              <a:rPr lang="en-US" dirty="0" smtClean="0"/>
              <a:t>Most people achieve some change relatively quickly in therapy.</a:t>
            </a:r>
          </a:p>
          <a:p>
            <a:r>
              <a:rPr lang="en-US" dirty="0" smtClean="0"/>
              <a:t>People change more due to “common factors” than to “specific factors” associated with therapies.</a:t>
            </a:r>
          </a:p>
          <a:p>
            <a:r>
              <a:rPr lang="en-US" dirty="0" smtClean="0"/>
              <a:t>In general, therapies achieve similar outcomes.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0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Findings From Psychotherapeutic Research </a:t>
            </a:r>
            <a:endParaRPr lang="en-US" dirty="0" smtClean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therapists learn more about effective therapy techniques from their experience than from the research.</a:t>
            </a:r>
          </a:p>
          <a:p>
            <a:r>
              <a:rPr lang="en-US" dirty="0" smtClean="0"/>
              <a:t>Approximately 10 percent of clients get worse as a result of therapy.</a:t>
            </a:r>
          </a:p>
          <a:p>
            <a:r>
              <a:rPr lang="en-US" dirty="0" smtClean="0"/>
              <a:t>The relationship between therapist and client is the best predictor of treatment outcome.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Findings From Psychotherapeutic Research </a:t>
            </a:r>
            <a:endParaRPr lang="en-US" dirty="0" smtClean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Experts showed strong agreement that research does not support the following assertions:</a:t>
            </a:r>
          </a:p>
          <a:p>
            <a:pPr lvl="1"/>
            <a:r>
              <a:rPr lang="en-US" dirty="0" smtClean="0"/>
              <a:t>Placebo control groups and waitlist control groups are as effective as psychotherapy.</a:t>
            </a:r>
          </a:p>
          <a:p>
            <a:pPr lvl="1"/>
            <a:r>
              <a:rPr lang="en-US" dirty="0" smtClean="0"/>
              <a:t>Therapist experience is a strong predictor of outcome.</a:t>
            </a:r>
          </a:p>
          <a:p>
            <a:pPr lvl="1"/>
            <a:r>
              <a:rPr lang="en-US" dirty="0" smtClean="0"/>
              <a:t>Long-term therapy is more effective than brief therapy for the majority of clients.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3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a Counseling Style </a:t>
            </a:r>
            <a:endParaRPr lang="en-US" dirty="0" smtClean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Theories of counseling are based on worldviews, each with its own values, biases, and assumptions of how best to bring about change in the therapeutic process.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2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a Counseling Style </a:t>
            </a:r>
            <a:endParaRPr lang="en-US" dirty="0" smtClean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 assumptions of contemporary theories are inappropriate for evaluating clients from cultures that focus on interdependence, downplay individuality, and emphasize being in harmony with the universe.</a:t>
            </a:r>
          </a:p>
          <a:p>
            <a:r>
              <a:rPr lang="en-US" dirty="0" smtClean="0"/>
              <a:t>Practicing counseling without an explicit theoretical rationale is somewhat like trying to sail a boat without a rudder.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6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a Counseling Style </a:t>
            </a:r>
            <a:endParaRPr lang="en-US" dirty="0" smtClean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theoretical orientation is not a rigid structure that prescribes specific steps of what to do in a counseling situation.</a:t>
            </a:r>
          </a:p>
          <a:p>
            <a:pPr lvl="1"/>
            <a:r>
              <a:rPr lang="en-US" dirty="0" smtClean="0"/>
              <a:t>Rather, it is a set of general guidelines that counselors can use to make sense of what they are hearing and what needs to change.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3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Division of </a:t>
            </a:r>
            <a:br>
              <a:rPr lang="en-US" dirty="0" smtClean="0"/>
            </a:br>
            <a:r>
              <a:rPr lang="en-US" dirty="0" smtClean="0"/>
              <a:t>Responsibility in Therapy 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clarify the shared responsibility in a therapeutic relationship is by a contract, which is based on a negotiation between the client and the therapist to define the therapeutic relationship.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8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Division of </a:t>
            </a:r>
            <a:br>
              <a:rPr lang="en-US" dirty="0" smtClean="0"/>
            </a:br>
            <a:r>
              <a:rPr lang="en-US" dirty="0" smtClean="0"/>
              <a:t>Responsibility in Therapy 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contract encourages </a:t>
            </a:r>
            <a:r>
              <a:rPr lang="en-US" dirty="0" smtClean="0"/>
              <a:t>client </a:t>
            </a:r>
            <a:r>
              <a:rPr lang="en-US" dirty="0"/>
              <a:t>and therapist to specify the goals of therapy and </a:t>
            </a:r>
            <a:r>
              <a:rPr lang="en-US" dirty="0" smtClean="0"/>
              <a:t>the methods </a:t>
            </a:r>
            <a:r>
              <a:rPr lang="en-US" dirty="0"/>
              <a:t>likely to be employed in obtaining these goals.</a:t>
            </a:r>
          </a:p>
          <a:p>
            <a:r>
              <a:rPr lang="en-US" dirty="0" smtClean="0"/>
              <a:t>Therapists who work within a managed care context need to discuss with clients how being involved with managed care will influence division of responsibility between the HMO, the client, and the therapist.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0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the </a:t>
            </a:r>
            <a:br>
              <a:rPr lang="en-US" dirty="0" smtClean="0"/>
            </a:br>
            <a:r>
              <a:rPr lang="en-US" dirty="0" smtClean="0"/>
              <a:t>Goals of Counseling 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therapist and client should clearly understand the goals of their work together and the desired outcomes. </a:t>
            </a:r>
          </a:p>
          <a:p>
            <a:r>
              <a:rPr lang="en-US" dirty="0" smtClean="0"/>
              <a:t>The aims of therapy are specific to a particular culture’s definition of psychological health; no single approach is equally effective in working with all client populations.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0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1732</Words>
  <Application>Microsoft Macintosh PowerPoint</Application>
  <PresentationFormat>On-screen Show (4:3)</PresentationFormat>
  <Paragraphs>207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Beam</vt:lpstr>
      <vt:lpstr>Issues and Ethics in the Helping Professions,  9th Edition</vt:lpstr>
      <vt:lpstr>Issues in Theory and Practice</vt:lpstr>
      <vt:lpstr>Developing a Counseling Style </vt:lpstr>
      <vt:lpstr>Developing a Counseling Style </vt:lpstr>
      <vt:lpstr>Developing a Counseling Style </vt:lpstr>
      <vt:lpstr>Developing a Counseling Style </vt:lpstr>
      <vt:lpstr>The Division of  Responsibility in Therapy </vt:lpstr>
      <vt:lpstr>The Division of  Responsibility in Therapy </vt:lpstr>
      <vt:lpstr>Deciding on the  Goals of Counseling </vt:lpstr>
      <vt:lpstr>Deciding on the  Goals of Counseling </vt:lpstr>
      <vt:lpstr>Deciding on the  Goals of Counseling </vt:lpstr>
      <vt:lpstr>Techniques in  Counseling </vt:lpstr>
      <vt:lpstr>Techniques in  Counseling </vt:lpstr>
      <vt:lpstr>Diagnosis as a  Professional Issue</vt:lpstr>
      <vt:lpstr>Theoretical Perspectives on Assessment and Diagnosis</vt:lpstr>
      <vt:lpstr>Theoretical Perspectives on Assessment and Diagnosis</vt:lpstr>
      <vt:lpstr>DSM-5</vt:lpstr>
      <vt:lpstr>DSM-5</vt:lpstr>
      <vt:lpstr>Arguments for Psychodiagnosis</vt:lpstr>
      <vt:lpstr>Arguments for Psychodiagnosis</vt:lpstr>
      <vt:lpstr>Arguments for Psychodiagnosis</vt:lpstr>
      <vt:lpstr>Arguments Against Psychodiagnosis</vt:lpstr>
      <vt:lpstr>Arguments Against Psychodiagnosis</vt:lpstr>
      <vt:lpstr>Ethical and Legal  Issues in Diagnosis </vt:lpstr>
      <vt:lpstr>Ethical and Legal  Issues in Diagnosis </vt:lpstr>
      <vt:lpstr>Cultural Issues in Diagnosis </vt:lpstr>
      <vt:lpstr>Cultural Issues in Diagnosis </vt:lpstr>
      <vt:lpstr>Cultural Issues in Diagnosis </vt:lpstr>
      <vt:lpstr>Using Tests in Counseling</vt:lpstr>
      <vt:lpstr>Using Tests in Counseling</vt:lpstr>
      <vt:lpstr>Evidence-Based  Therapy Practice </vt:lpstr>
      <vt:lpstr>Evidence-Based  Therapy Practice </vt:lpstr>
      <vt:lpstr>Findings From Psychotherapeutic Research </vt:lpstr>
      <vt:lpstr>Findings From Psychotherapeutic Research </vt:lpstr>
      <vt:lpstr>Findings From Psychotherapeutic Research 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3</cp:revision>
  <dcterms:created xsi:type="dcterms:W3CDTF">2013-11-22T20:03:55Z</dcterms:created>
  <dcterms:modified xsi:type="dcterms:W3CDTF">2016-11-30T08:15:55Z</dcterms:modified>
</cp:coreProperties>
</file>