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8"/>
  </p:notesMasterIdLst>
  <p:sldIdLst>
    <p:sldId id="257" r:id="rId2"/>
    <p:sldId id="258" r:id="rId3"/>
    <p:sldId id="259" r:id="rId4"/>
    <p:sldId id="260" r:id="rId5"/>
    <p:sldId id="261" r:id="rId6"/>
    <p:sldId id="262" r:id="rId7"/>
    <p:sldId id="263" r:id="rId8"/>
    <p:sldId id="277" r:id="rId9"/>
    <p:sldId id="264" r:id="rId10"/>
    <p:sldId id="278" r:id="rId11"/>
    <p:sldId id="265" r:id="rId12"/>
    <p:sldId id="279" r:id="rId13"/>
    <p:sldId id="266" r:id="rId14"/>
    <p:sldId id="267" r:id="rId15"/>
    <p:sldId id="268" r:id="rId16"/>
    <p:sldId id="269" r:id="rId17"/>
    <p:sldId id="270" r:id="rId18"/>
    <p:sldId id="271" r:id="rId19"/>
    <p:sldId id="272" r:id="rId20"/>
    <p:sldId id="280" r:id="rId21"/>
    <p:sldId id="273" r:id="rId22"/>
    <p:sldId id="281" r:id="rId23"/>
    <p:sldId id="274" r:id="rId24"/>
    <p:sldId id="275" r:id="rId25"/>
    <p:sldId id="276" r:id="rId26"/>
    <p:sldId id="28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5" d="100"/>
          <a:sy n="85" d="100"/>
        </p:scale>
        <p:origin x="-1336" y="-10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BAD00DC-E410-4420-99CE-1AD165C6761E}" type="datetimeFigureOut">
              <a:rPr lang="en-US" smtClean="0"/>
              <a:t>11/30/16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2BD3DA0-329A-4BE4-BA6C-6D72701BFC2A}" type="slidenum">
              <a:rPr lang="en-US" smtClean="0"/>
              <a:t>‹#›</a:t>
            </a:fld>
            <a:endParaRPr lang="en-US"/>
          </a:p>
        </p:txBody>
      </p:sp>
    </p:spTree>
    <p:extLst>
      <p:ext uri="{BB962C8B-B14F-4D97-AF65-F5344CB8AC3E}">
        <p14:creationId xmlns:p14="http://schemas.microsoft.com/office/powerpoint/2010/main" val="3675652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40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2104EF0C-DC82-4EDC-B6A2-56A8DDA342B4}" type="slidenum">
              <a:rPr lang="en-US">
                <a:solidFill>
                  <a:prstClr val="black"/>
                </a:solidFill>
                <a:latin typeface="Times" charset="0"/>
              </a:rPr>
              <a:pPr/>
              <a:t>1</a:t>
            </a:fld>
            <a:endParaRPr lang="en-US">
              <a:solidFill>
                <a:prstClr val="black"/>
              </a:solidFill>
              <a:latin typeface="Times" charset="0"/>
            </a:endParaRPr>
          </a:p>
        </p:txBody>
      </p:sp>
      <p:sp>
        <p:nvSpPr>
          <p:cNvPr id="230403" name="Rectangle 2"/>
          <p:cNvSpPr>
            <a:spLocks noGrp="1" noRot="1" noChangeAspect="1" noChangeArrowheads="1" noTextEdit="1"/>
          </p:cNvSpPr>
          <p:nvPr>
            <p:ph type="sldImg"/>
          </p:nvPr>
        </p:nvSpPr>
        <p:spPr>
          <a:ln/>
        </p:spPr>
      </p:sp>
      <p:sp>
        <p:nvSpPr>
          <p:cNvPr id="23040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6413"/>
            <a:chOff x="0" y="0"/>
            <a:chExt cx="5760" cy="4319"/>
          </a:xfrm>
        </p:grpSpPr>
        <p:sp>
          <p:nvSpPr>
            <p:cNvPr id="5"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6"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7"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8"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9"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1"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2"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3"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4"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5"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6"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7"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8"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9"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0"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1"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2"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3"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4"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5"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26"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7"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28"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29"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0"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2"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3"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4"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5"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6"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7"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8"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9"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0"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41" name="Group 39"/>
            <p:cNvGrpSpPr>
              <a:grpSpLocks/>
            </p:cNvGrpSpPr>
            <p:nvPr userDrawn="1"/>
          </p:nvGrpSpPr>
          <p:grpSpPr bwMode="auto">
            <a:xfrm>
              <a:off x="0" y="1632"/>
              <a:ext cx="5758" cy="1858"/>
              <a:chOff x="0" y="1632"/>
              <a:chExt cx="5758" cy="1858"/>
            </a:xfrm>
          </p:grpSpPr>
          <p:sp>
            <p:nvSpPr>
              <p:cNvPr id="42"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43"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315434" name="Rectangle 42"/>
          <p:cNvSpPr>
            <a:spLocks noGrp="1" noChangeArrowheads="1"/>
          </p:cNvSpPr>
          <p:nvPr>
            <p:ph type="ctrTitle" sz="quarter"/>
          </p:nvPr>
        </p:nvSpPr>
        <p:spPr>
          <a:xfrm>
            <a:off x="457200" y="1600200"/>
            <a:ext cx="8229600" cy="1828800"/>
          </a:xfrm>
        </p:spPr>
        <p:txBody>
          <a:bodyPr/>
          <a:lstStyle>
            <a:lvl1pPr>
              <a:defRPr sz="4800"/>
            </a:lvl1pPr>
          </a:lstStyle>
          <a:p>
            <a:r>
              <a:rPr lang="en-US"/>
              <a:t>Click to edit Master title style</a:t>
            </a:r>
          </a:p>
        </p:txBody>
      </p:sp>
      <p:sp>
        <p:nvSpPr>
          <p:cNvPr id="315435" name="Rectangle 4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sz="3600"/>
            </a:lvl1pPr>
          </a:lstStyle>
          <a:p>
            <a:r>
              <a:rPr lang="en-US"/>
              <a:t>Click to edit Master subtitle style</a:t>
            </a:r>
          </a:p>
        </p:txBody>
      </p:sp>
      <p:sp>
        <p:nvSpPr>
          <p:cNvPr id="44" name="Rectangle 44"/>
          <p:cNvSpPr>
            <a:spLocks noGrp="1" noChangeArrowheads="1"/>
          </p:cNvSpPr>
          <p:nvPr>
            <p:ph type="dt" sz="quarter" idx="10"/>
          </p:nvPr>
        </p:nvSpPr>
        <p:spPr/>
        <p:txBody>
          <a:bodyPr/>
          <a:lstStyle>
            <a:lvl1pPr>
              <a:defRPr/>
            </a:lvl1pPr>
          </a:lstStyle>
          <a:p>
            <a:pPr>
              <a:defRPr/>
            </a:pPr>
            <a:endParaRPr lang="en-US">
              <a:solidFill>
                <a:srgbClr val="FFFFFF"/>
              </a:solidFill>
            </a:endParaRPr>
          </a:p>
        </p:txBody>
      </p:sp>
      <p:sp>
        <p:nvSpPr>
          <p:cNvPr id="45" name="Rectangle 45"/>
          <p:cNvSpPr>
            <a:spLocks noGrp="1" noChangeArrowheads="1"/>
          </p:cNvSpPr>
          <p:nvPr>
            <p:ph type="ftr" sz="quarter" idx="11"/>
          </p:nvPr>
        </p:nvSpPr>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46" name="Rectangle 46"/>
          <p:cNvSpPr>
            <a:spLocks noGrp="1" noChangeArrowheads="1"/>
          </p:cNvSpPr>
          <p:nvPr>
            <p:ph type="sldNum" sz="quarter" idx="12"/>
          </p:nvPr>
        </p:nvSpPr>
        <p:spPr/>
        <p:txBody>
          <a:bodyPr/>
          <a:lstStyle>
            <a:lvl1pPr>
              <a:defRPr/>
            </a:lvl1pPr>
          </a:lstStyle>
          <a:p>
            <a:pPr>
              <a:defRPr/>
            </a:pPr>
            <a:fld id="{1A03C703-5CF0-446B-8C1F-F717EE7701DE}"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920492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3305212F-EE47-4F47-ACCF-E5F8E1D8B184}"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0805685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D4F031FA-3937-44EE-BADC-2291279F3E8D}"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41513527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66B2CE9B-1E90-45EB-BBD2-BE39137454E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034278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5"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6" name="Rectangle 46"/>
          <p:cNvSpPr>
            <a:spLocks noGrp="1" noChangeArrowheads="1"/>
          </p:cNvSpPr>
          <p:nvPr>
            <p:ph type="sldNum" sz="quarter" idx="12"/>
          </p:nvPr>
        </p:nvSpPr>
        <p:spPr>
          <a:ln/>
        </p:spPr>
        <p:txBody>
          <a:bodyPr/>
          <a:lstStyle>
            <a:lvl1pPr>
              <a:defRPr/>
            </a:lvl1pPr>
          </a:lstStyle>
          <a:p>
            <a:pPr>
              <a:defRPr/>
            </a:pPr>
            <a:fld id="{CE19F96D-4EA7-41F8-9DD4-313E2E4427AA}"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342230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46861D64-B819-4A46-97B1-1E9445A92055}"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809139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8"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9" name="Rectangle 46"/>
          <p:cNvSpPr>
            <a:spLocks noGrp="1" noChangeArrowheads="1"/>
          </p:cNvSpPr>
          <p:nvPr>
            <p:ph type="sldNum" sz="quarter" idx="12"/>
          </p:nvPr>
        </p:nvSpPr>
        <p:spPr>
          <a:ln/>
        </p:spPr>
        <p:txBody>
          <a:bodyPr/>
          <a:lstStyle>
            <a:lvl1pPr>
              <a:defRPr/>
            </a:lvl1pPr>
          </a:lstStyle>
          <a:p>
            <a:pPr>
              <a:defRPr/>
            </a:pPr>
            <a:fld id="{BBEA9EDD-C75C-4F7E-9E8D-333F92C724E1}"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2853709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4"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5" name="Rectangle 46"/>
          <p:cNvSpPr>
            <a:spLocks noGrp="1" noChangeArrowheads="1"/>
          </p:cNvSpPr>
          <p:nvPr>
            <p:ph type="sldNum" sz="quarter" idx="12"/>
          </p:nvPr>
        </p:nvSpPr>
        <p:spPr>
          <a:ln/>
        </p:spPr>
        <p:txBody>
          <a:bodyPr/>
          <a:lstStyle>
            <a:lvl1pPr>
              <a:defRPr/>
            </a:lvl1pPr>
          </a:lstStyle>
          <a:p>
            <a:pPr>
              <a:defRPr/>
            </a:pPr>
            <a:fld id="{074E8DB4-2516-4995-B9A4-44DFF9CE30CF}"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570427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3"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4" name="Rectangle 46"/>
          <p:cNvSpPr>
            <a:spLocks noGrp="1" noChangeArrowheads="1"/>
          </p:cNvSpPr>
          <p:nvPr>
            <p:ph type="sldNum" sz="quarter" idx="12"/>
          </p:nvPr>
        </p:nvSpPr>
        <p:spPr>
          <a:ln/>
        </p:spPr>
        <p:txBody>
          <a:bodyPr/>
          <a:lstStyle>
            <a:lvl1pPr>
              <a:defRPr/>
            </a:lvl1pPr>
          </a:lstStyle>
          <a:p>
            <a:pPr>
              <a:defRPr/>
            </a:pPr>
            <a:fld id="{B6CB5034-A144-40FC-9F0F-457C42F17457}"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14655121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AE2C552F-29D2-4644-A342-71360922A74C}"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3054324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4"/>
          <p:cNvSpPr>
            <a:spLocks noGrp="1" noChangeArrowheads="1"/>
          </p:cNvSpPr>
          <p:nvPr>
            <p:ph type="dt" sz="half" idx="10"/>
          </p:nvPr>
        </p:nvSpPr>
        <p:spPr>
          <a:ln/>
        </p:spPr>
        <p:txBody>
          <a:bodyPr/>
          <a:lstStyle>
            <a:lvl1pPr>
              <a:defRPr/>
            </a:lvl1pPr>
          </a:lstStyle>
          <a:p>
            <a:pPr>
              <a:defRPr/>
            </a:pPr>
            <a:endParaRPr lang="en-US">
              <a:solidFill>
                <a:srgbClr val="FFFFFF"/>
              </a:solidFill>
            </a:endParaRPr>
          </a:p>
        </p:txBody>
      </p:sp>
      <p:sp>
        <p:nvSpPr>
          <p:cNvPr id="6" name="Rectangle 45"/>
          <p:cNvSpPr>
            <a:spLocks noGrp="1" noChangeArrowheads="1"/>
          </p:cNvSpPr>
          <p:nvPr>
            <p:ph type="ftr" sz="quarter" idx="11"/>
          </p:nvPr>
        </p:nvSpPr>
        <p:spPr>
          <a:ln/>
        </p:spPr>
        <p:txBody>
          <a:bodyPr/>
          <a:lstStyle>
            <a:lvl1pPr>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7" name="Rectangle 46"/>
          <p:cNvSpPr>
            <a:spLocks noGrp="1" noChangeArrowheads="1"/>
          </p:cNvSpPr>
          <p:nvPr>
            <p:ph type="sldNum" sz="quarter" idx="12"/>
          </p:nvPr>
        </p:nvSpPr>
        <p:spPr>
          <a:ln/>
        </p:spPr>
        <p:txBody>
          <a:bodyPr/>
          <a:lstStyle>
            <a:lvl1pPr>
              <a:defRPr/>
            </a:lvl1pPr>
          </a:lstStyle>
          <a:p>
            <a:pPr>
              <a:defRPr/>
            </a:pPr>
            <a:fld id="{CC786440-DD53-4DF6-A9ED-EDF7E42DF316}" type="slidenum">
              <a:rPr lang="en-US">
                <a:solidFill>
                  <a:srgbClr val="FFFFFF"/>
                </a:solidFill>
              </a:rPr>
              <a:pPr>
                <a:defRPr/>
              </a:pPr>
              <a:t>‹#›</a:t>
            </a:fld>
            <a:endParaRPr lang="en-US">
              <a:solidFill>
                <a:srgbClr val="FFFFFF"/>
              </a:solidFill>
            </a:endParaRPr>
          </a:p>
        </p:txBody>
      </p:sp>
    </p:spTree>
    <p:extLst>
      <p:ext uri="{BB962C8B-B14F-4D97-AF65-F5344CB8AC3E}">
        <p14:creationId xmlns:p14="http://schemas.microsoft.com/office/powerpoint/2010/main" val="64354681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png"/><Relationship Id="rId14" Type="http://schemas.openxmlformats.org/officeDocument/2006/relationships/image" Target="../media/image2.png"/><Relationship Id="rId15"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57647"/>
                <a:invGamma/>
              </a:schemeClr>
            </a:gs>
            <a:gs pos="100000">
              <a:schemeClr val="bg1"/>
            </a:gs>
          </a:gsLst>
          <a:lin ang="27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0" y="0"/>
            <a:ext cx="9144000" cy="6856413"/>
            <a:chOff x="0" y="0"/>
            <a:chExt cx="5760" cy="4319"/>
          </a:xfrm>
        </p:grpSpPr>
        <p:sp>
          <p:nvSpPr>
            <p:cNvPr id="314371" name="Freeform 3"/>
            <p:cNvSpPr>
              <a:spLocks/>
            </p:cNvSpPr>
            <p:nvPr/>
          </p:nvSpPr>
          <p:spPr bwMode="hidden">
            <a:xfrm>
              <a:off x="0" y="12"/>
              <a:ext cx="5758" cy="3273"/>
            </a:xfrm>
            <a:custGeom>
              <a:avLst/>
              <a:gdLst/>
              <a:ahLst/>
              <a:cxnLst>
                <a:cxn ang="0">
                  <a:pos x="3193" y="1816"/>
                </a:cxn>
                <a:cxn ang="0">
                  <a:pos x="0" y="0"/>
                </a:cxn>
                <a:cxn ang="0">
                  <a:pos x="0" y="522"/>
                </a:cxn>
                <a:cxn ang="0">
                  <a:pos x="3037" y="1978"/>
                </a:cxn>
                <a:cxn ang="0">
                  <a:pos x="5740" y="3273"/>
                </a:cxn>
                <a:cxn ang="0">
                  <a:pos x="5740" y="3267"/>
                </a:cxn>
                <a:cxn ang="0">
                  <a:pos x="3193" y="1816"/>
                </a:cxn>
                <a:cxn ang="0">
                  <a:pos x="3193" y="1816"/>
                </a:cxn>
              </a:cxnLst>
              <a:rect l="0" t="0" r="r" b="b"/>
              <a:pathLst>
                <a:path w="5740" h="3273">
                  <a:moveTo>
                    <a:pt x="3193" y="1816"/>
                  </a:moveTo>
                  <a:lnTo>
                    <a:pt x="0" y="0"/>
                  </a:lnTo>
                  <a:lnTo>
                    <a:pt x="0" y="522"/>
                  </a:lnTo>
                  <a:lnTo>
                    <a:pt x="3037" y="1978"/>
                  </a:lnTo>
                  <a:lnTo>
                    <a:pt x="5740" y="3273"/>
                  </a:lnTo>
                  <a:lnTo>
                    <a:pt x="5740" y="3267"/>
                  </a:lnTo>
                  <a:lnTo>
                    <a:pt x="3193" y="1816"/>
                  </a:lnTo>
                  <a:lnTo>
                    <a:pt x="3193" y="1816"/>
                  </a:lnTo>
                  <a:close/>
                </a:path>
              </a:pathLst>
            </a:custGeom>
            <a:gradFill rotWithShape="0">
              <a:gsLst>
                <a:gs pos="0">
                  <a:schemeClr val="bg2">
                    <a:gamma/>
                    <a:shade val="63529"/>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72" name="Freeform 4"/>
            <p:cNvSpPr>
              <a:spLocks/>
            </p:cNvSpPr>
            <p:nvPr/>
          </p:nvSpPr>
          <p:spPr bwMode="hidden">
            <a:xfrm>
              <a:off x="149" y="0"/>
              <a:ext cx="5609" cy="3243"/>
            </a:xfrm>
            <a:custGeom>
              <a:avLst/>
              <a:gdLst/>
              <a:ahLst/>
              <a:cxnLst>
                <a:cxn ang="0">
                  <a:pos x="3163" y="1714"/>
                </a:cxn>
                <a:cxn ang="0">
                  <a:pos x="431" y="0"/>
                </a:cxn>
                <a:cxn ang="0">
                  <a:pos x="0" y="0"/>
                </a:cxn>
                <a:cxn ang="0">
                  <a:pos x="3086" y="1786"/>
                </a:cxn>
                <a:cxn ang="0">
                  <a:pos x="5591" y="3243"/>
                </a:cxn>
                <a:cxn ang="0">
                  <a:pos x="5591" y="3237"/>
                </a:cxn>
                <a:cxn ang="0">
                  <a:pos x="3163" y="1714"/>
                </a:cxn>
                <a:cxn ang="0">
                  <a:pos x="3163" y="1714"/>
                </a:cxn>
              </a:cxnLst>
              <a:rect l="0" t="0" r="r" b="b"/>
              <a:pathLst>
                <a:path w="5591" h="3243">
                  <a:moveTo>
                    <a:pt x="3163" y="1714"/>
                  </a:moveTo>
                  <a:lnTo>
                    <a:pt x="431" y="0"/>
                  </a:lnTo>
                  <a:lnTo>
                    <a:pt x="0" y="0"/>
                  </a:lnTo>
                  <a:lnTo>
                    <a:pt x="3086" y="1786"/>
                  </a:lnTo>
                  <a:lnTo>
                    <a:pt x="5591" y="3243"/>
                  </a:lnTo>
                  <a:lnTo>
                    <a:pt x="5591" y="3237"/>
                  </a:lnTo>
                  <a:lnTo>
                    <a:pt x="3163" y="1714"/>
                  </a:lnTo>
                  <a:lnTo>
                    <a:pt x="3163" y="1714"/>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73" name="Freeform 5"/>
            <p:cNvSpPr>
              <a:spLocks/>
            </p:cNvSpPr>
            <p:nvPr/>
          </p:nvSpPr>
          <p:spPr bwMode="hidden">
            <a:xfrm>
              <a:off x="0" y="3433"/>
              <a:ext cx="4038" cy="191"/>
            </a:xfrm>
            <a:custGeom>
              <a:avLst/>
              <a:gdLst/>
              <a:ahLst/>
              <a:cxnLst>
                <a:cxn ang="0">
                  <a:pos x="0" y="156"/>
                </a:cxn>
                <a:cxn ang="0">
                  <a:pos x="4042" y="192"/>
                </a:cxn>
                <a:cxn ang="0">
                  <a:pos x="4042" y="144"/>
                </a:cxn>
                <a:cxn ang="0">
                  <a:pos x="0" y="0"/>
                </a:cxn>
                <a:cxn ang="0">
                  <a:pos x="0" y="156"/>
                </a:cxn>
                <a:cxn ang="0">
                  <a:pos x="0" y="156"/>
                </a:cxn>
              </a:cxnLst>
              <a:rect l="0" t="0" r="r" b="b"/>
              <a:pathLst>
                <a:path w="4042" h="192">
                  <a:moveTo>
                    <a:pt x="0" y="156"/>
                  </a:moveTo>
                  <a:lnTo>
                    <a:pt x="4042" y="192"/>
                  </a:lnTo>
                  <a:lnTo>
                    <a:pt x="4042" y="144"/>
                  </a:lnTo>
                  <a:lnTo>
                    <a:pt x="0" y="0"/>
                  </a:lnTo>
                  <a:lnTo>
                    <a:pt x="0" y="156"/>
                  </a:lnTo>
                  <a:lnTo>
                    <a:pt x="0" y="156"/>
                  </a:lnTo>
                  <a:close/>
                </a:path>
              </a:pathLst>
            </a:custGeom>
            <a:gradFill rotWithShape="0">
              <a:gsLst>
                <a:gs pos="0">
                  <a:schemeClr val="bg2">
                    <a:gamma/>
                    <a:shade val="75686"/>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35" name="Freeform 6"/>
            <p:cNvSpPr>
              <a:spLocks/>
            </p:cNvSpPr>
            <p:nvPr/>
          </p:nvSpPr>
          <p:spPr bwMode="hidden">
            <a:xfrm>
              <a:off x="4038" y="3577"/>
              <a:ext cx="1720" cy="65"/>
            </a:xfrm>
            <a:custGeom>
              <a:avLst/>
              <a:gdLst>
                <a:gd name="T0" fmla="*/ 1716 w 1722"/>
                <a:gd name="T1" fmla="*/ 63 h 66"/>
                <a:gd name="T2" fmla="*/ 1716 w 1722"/>
                <a:gd name="T3" fmla="*/ 57 h 66"/>
                <a:gd name="T4" fmla="*/ 0 w 1722"/>
                <a:gd name="T5" fmla="*/ 0 h 66"/>
                <a:gd name="T6" fmla="*/ 0 w 1722"/>
                <a:gd name="T7" fmla="*/ 45 h 66"/>
                <a:gd name="T8" fmla="*/ 1716 w 1722"/>
                <a:gd name="T9" fmla="*/ 63 h 66"/>
                <a:gd name="T10" fmla="*/ 1716 w 1722"/>
                <a:gd name="T11" fmla="*/ 63 h 6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722" h="66">
                  <a:moveTo>
                    <a:pt x="1722" y="66"/>
                  </a:moveTo>
                  <a:lnTo>
                    <a:pt x="1722" y="60"/>
                  </a:lnTo>
                  <a:lnTo>
                    <a:pt x="0" y="0"/>
                  </a:lnTo>
                  <a:lnTo>
                    <a:pt x="0" y="48"/>
                  </a:lnTo>
                  <a:lnTo>
                    <a:pt x="1722" y="66"/>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75" name="Freeform 7"/>
            <p:cNvSpPr>
              <a:spLocks/>
            </p:cNvSpPr>
            <p:nvPr/>
          </p:nvSpPr>
          <p:spPr bwMode="hidden">
            <a:xfrm>
              <a:off x="0" y="3726"/>
              <a:ext cx="4784" cy="329"/>
            </a:xfrm>
            <a:custGeom>
              <a:avLst/>
              <a:gdLst/>
              <a:ahLst/>
              <a:cxnLst>
                <a:cxn ang="0">
                  <a:pos x="0" y="329"/>
                </a:cxn>
                <a:cxn ang="0">
                  <a:pos x="4789" y="77"/>
                </a:cxn>
                <a:cxn ang="0">
                  <a:pos x="4789" y="0"/>
                </a:cxn>
                <a:cxn ang="0">
                  <a:pos x="0" y="107"/>
                </a:cxn>
                <a:cxn ang="0">
                  <a:pos x="0" y="329"/>
                </a:cxn>
                <a:cxn ang="0">
                  <a:pos x="0" y="329"/>
                </a:cxn>
              </a:cxnLst>
              <a:rect l="0" t="0" r="r" b="b"/>
              <a:pathLst>
                <a:path w="4789" h="329">
                  <a:moveTo>
                    <a:pt x="0" y="329"/>
                  </a:moveTo>
                  <a:lnTo>
                    <a:pt x="4789" y="77"/>
                  </a:lnTo>
                  <a:lnTo>
                    <a:pt x="4789" y="0"/>
                  </a:lnTo>
                  <a:lnTo>
                    <a:pt x="0" y="107"/>
                  </a:lnTo>
                  <a:lnTo>
                    <a:pt x="0" y="329"/>
                  </a:lnTo>
                  <a:lnTo>
                    <a:pt x="0" y="329"/>
                  </a:lnTo>
                  <a:close/>
                </a:path>
              </a:pathLst>
            </a:custGeom>
            <a:gradFill rotWithShape="0">
              <a:gsLst>
                <a:gs pos="0">
                  <a:schemeClr val="bg1">
                    <a:gamma/>
                    <a:shade val="81961"/>
                    <a:invGamma/>
                  </a:schemeClr>
                </a:gs>
                <a:gs pos="100000">
                  <a:schemeClr val="bg1"/>
                </a:gs>
              </a:gsLst>
              <a:lin ang="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1037" name="Freeform 8"/>
            <p:cNvSpPr>
              <a:spLocks/>
            </p:cNvSpPr>
            <p:nvPr/>
          </p:nvSpPr>
          <p:spPr bwMode="hidden">
            <a:xfrm>
              <a:off x="4784" y="3702"/>
              <a:ext cx="974" cy="101"/>
            </a:xfrm>
            <a:custGeom>
              <a:avLst/>
              <a:gdLst>
                <a:gd name="T0" fmla="*/ 972 w 975"/>
                <a:gd name="T1" fmla="*/ 48 h 101"/>
                <a:gd name="T2" fmla="*/ 972 w 975"/>
                <a:gd name="T3" fmla="*/ 0 h 101"/>
                <a:gd name="T4" fmla="*/ 0 w 975"/>
                <a:gd name="T5" fmla="*/ 24 h 101"/>
                <a:gd name="T6" fmla="*/ 0 w 975"/>
                <a:gd name="T7" fmla="*/ 101 h 101"/>
                <a:gd name="T8" fmla="*/ 972 w 975"/>
                <a:gd name="T9" fmla="*/ 48 h 101"/>
                <a:gd name="T10" fmla="*/ 972 w 975"/>
                <a:gd name="T11" fmla="*/ 48 h 101"/>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975" h="101">
                  <a:moveTo>
                    <a:pt x="975" y="48"/>
                  </a:moveTo>
                  <a:lnTo>
                    <a:pt x="975" y="0"/>
                  </a:lnTo>
                  <a:lnTo>
                    <a:pt x="0" y="24"/>
                  </a:lnTo>
                  <a:lnTo>
                    <a:pt x="0" y="101"/>
                  </a:lnTo>
                  <a:lnTo>
                    <a:pt x="975" y="48"/>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1038" name="Freeform 9"/>
            <p:cNvSpPr>
              <a:spLocks/>
            </p:cNvSpPr>
            <p:nvPr/>
          </p:nvSpPr>
          <p:spPr bwMode="hidden">
            <a:xfrm>
              <a:off x="3619" y="3815"/>
              <a:ext cx="2139" cy="198"/>
            </a:xfrm>
            <a:custGeom>
              <a:avLst/>
              <a:gdLst>
                <a:gd name="T0" fmla="*/ 2135 w 2141"/>
                <a:gd name="T1" fmla="*/ 0 h 198"/>
                <a:gd name="T2" fmla="*/ 0 w 2141"/>
                <a:gd name="T3" fmla="*/ 156 h 198"/>
                <a:gd name="T4" fmla="*/ 0 w 2141"/>
                <a:gd name="T5" fmla="*/ 198 h 198"/>
                <a:gd name="T6" fmla="*/ 2135 w 2141"/>
                <a:gd name="T7" fmla="*/ 0 h 198"/>
                <a:gd name="T8" fmla="*/ 2135 w 2141"/>
                <a:gd name="T9" fmla="*/ 0 h 198"/>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2141" h="198">
                  <a:moveTo>
                    <a:pt x="2141" y="0"/>
                  </a:moveTo>
                  <a:lnTo>
                    <a:pt x="0" y="156"/>
                  </a:lnTo>
                  <a:lnTo>
                    <a:pt x="0" y="198"/>
                  </a:lnTo>
                  <a:lnTo>
                    <a:pt x="2141"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78" name="Freeform 10"/>
            <p:cNvSpPr>
              <a:spLocks/>
            </p:cNvSpPr>
            <p:nvPr/>
          </p:nvSpPr>
          <p:spPr bwMode="hidden">
            <a:xfrm>
              <a:off x="0" y="3971"/>
              <a:ext cx="3619" cy="348"/>
            </a:xfrm>
            <a:custGeom>
              <a:avLst/>
              <a:gdLst/>
              <a:ahLst/>
              <a:cxnLst>
                <a:cxn ang="0">
                  <a:pos x="0" y="348"/>
                </a:cxn>
                <a:cxn ang="0">
                  <a:pos x="311" y="348"/>
                </a:cxn>
                <a:cxn ang="0">
                  <a:pos x="3623" y="42"/>
                </a:cxn>
                <a:cxn ang="0">
                  <a:pos x="3623" y="0"/>
                </a:cxn>
                <a:cxn ang="0">
                  <a:pos x="0" y="264"/>
                </a:cxn>
                <a:cxn ang="0">
                  <a:pos x="0" y="348"/>
                </a:cxn>
                <a:cxn ang="0">
                  <a:pos x="0" y="348"/>
                </a:cxn>
              </a:cxnLst>
              <a:rect l="0" t="0" r="r" b="b"/>
              <a:pathLst>
                <a:path w="3623" h="348">
                  <a:moveTo>
                    <a:pt x="0" y="348"/>
                  </a:moveTo>
                  <a:lnTo>
                    <a:pt x="311" y="348"/>
                  </a:lnTo>
                  <a:lnTo>
                    <a:pt x="3623" y="42"/>
                  </a:lnTo>
                  <a:lnTo>
                    <a:pt x="3623" y="0"/>
                  </a:lnTo>
                  <a:lnTo>
                    <a:pt x="0" y="264"/>
                  </a:lnTo>
                  <a:lnTo>
                    <a:pt x="0" y="348"/>
                  </a:lnTo>
                  <a:lnTo>
                    <a:pt x="0" y="348"/>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0" name="Freeform 11"/>
            <p:cNvSpPr>
              <a:spLocks/>
            </p:cNvSpPr>
            <p:nvPr/>
          </p:nvSpPr>
          <p:spPr bwMode="hidden">
            <a:xfrm>
              <a:off x="2097" y="4043"/>
              <a:ext cx="2514" cy="276"/>
            </a:xfrm>
            <a:custGeom>
              <a:avLst/>
              <a:gdLst>
                <a:gd name="T0" fmla="*/ 2173 w 2517"/>
                <a:gd name="T1" fmla="*/ 276 h 276"/>
                <a:gd name="T2" fmla="*/ 2508 w 2517"/>
                <a:gd name="T3" fmla="*/ 204 h 276"/>
                <a:gd name="T4" fmla="*/ 2251 w 2517"/>
                <a:gd name="T5" fmla="*/ 0 h 276"/>
                <a:gd name="T6" fmla="*/ 0 w 2517"/>
                <a:gd name="T7" fmla="*/ 276 h 276"/>
                <a:gd name="T8" fmla="*/ 2173 w 2517"/>
                <a:gd name="T9" fmla="*/ 276 h 276"/>
                <a:gd name="T10" fmla="*/ 2173 w 2517"/>
                <a:gd name="T11" fmla="*/ 276 h 27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517" h="276">
                  <a:moveTo>
                    <a:pt x="2182" y="276"/>
                  </a:moveTo>
                  <a:lnTo>
                    <a:pt x="2517" y="204"/>
                  </a:lnTo>
                  <a:lnTo>
                    <a:pt x="2260" y="0"/>
                  </a:lnTo>
                  <a:lnTo>
                    <a:pt x="0" y="276"/>
                  </a:lnTo>
                  <a:lnTo>
                    <a:pt x="2182" y="276"/>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0" name="Freeform 12"/>
            <p:cNvSpPr>
              <a:spLocks/>
            </p:cNvSpPr>
            <p:nvPr/>
          </p:nvSpPr>
          <p:spPr bwMode="hidden">
            <a:xfrm>
              <a:off x="4354" y="3869"/>
              <a:ext cx="1404" cy="378"/>
            </a:xfrm>
            <a:custGeom>
              <a:avLst/>
              <a:gdLst/>
              <a:ahLst/>
              <a:cxnLst>
                <a:cxn ang="0">
                  <a:pos x="1405" y="126"/>
                </a:cxn>
                <a:cxn ang="0">
                  <a:pos x="1405" y="0"/>
                </a:cxn>
                <a:cxn ang="0">
                  <a:pos x="0" y="174"/>
                </a:cxn>
                <a:cxn ang="0">
                  <a:pos x="257" y="378"/>
                </a:cxn>
                <a:cxn ang="0">
                  <a:pos x="1405" y="126"/>
                </a:cxn>
                <a:cxn ang="0">
                  <a:pos x="1405" y="126"/>
                </a:cxn>
              </a:cxnLst>
              <a:rect l="0" t="0" r="r" b="b"/>
              <a:pathLst>
                <a:path w="1405" h="378">
                  <a:moveTo>
                    <a:pt x="1405" y="126"/>
                  </a:moveTo>
                  <a:lnTo>
                    <a:pt x="1405" y="0"/>
                  </a:lnTo>
                  <a:lnTo>
                    <a:pt x="0" y="174"/>
                  </a:lnTo>
                  <a:lnTo>
                    <a:pt x="257" y="378"/>
                  </a:lnTo>
                  <a:lnTo>
                    <a:pt x="1405" y="126"/>
                  </a:lnTo>
                  <a:lnTo>
                    <a:pt x="1405" y="126"/>
                  </a:lnTo>
                  <a:close/>
                </a:path>
              </a:pathLst>
            </a:custGeom>
            <a:gradFill rotWithShape="0">
              <a:gsLst>
                <a:gs pos="0">
                  <a:schemeClr val="bg1"/>
                </a:gs>
                <a:gs pos="100000">
                  <a:schemeClr val="bg1">
                    <a:gamma/>
                    <a:tint val="96863"/>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2" name="Freeform 13"/>
            <p:cNvSpPr>
              <a:spLocks/>
            </p:cNvSpPr>
            <p:nvPr/>
          </p:nvSpPr>
          <p:spPr bwMode="hidden">
            <a:xfrm>
              <a:off x="5030" y="3151"/>
              <a:ext cx="728" cy="240"/>
            </a:xfrm>
            <a:custGeom>
              <a:avLst/>
              <a:gdLst>
                <a:gd name="T0" fmla="*/ 726 w 729"/>
                <a:gd name="T1" fmla="*/ 240 h 240"/>
                <a:gd name="T2" fmla="*/ 0 w 729"/>
                <a:gd name="T3" fmla="*/ 0 h 240"/>
                <a:gd name="T4" fmla="*/ 0 w 729"/>
                <a:gd name="T5" fmla="*/ 6 h 240"/>
                <a:gd name="T6" fmla="*/ 726 w 729"/>
                <a:gd name="T7" fmla="*/ 240 h 240"/>
                <a:gd name="T8" fmla="*/ 726 w 729"/>
                <a:gd name="T9" fmla="*/ 240 h 240"/>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729" h="240">
                  <a:moveTo>
                    <a:pt x="729" y="240"/>
                  </a:moveTo>
                  <a:lnTo>
                    <a:pt x="0" y="0"/>
                  </a:lnTo>
                  <a:lnTo>
                    <a:pt x="0" y="6"/>
                  </a:lnTo>
                  <a:lnTo>
                    <a:pt x="729" y="24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2" name="Freeform 14"/>
            <p:cNvSpPr>
              <a:spLocks/>
            </p:cNvSpPr>
            <p:nvPr/>
          </p:nvSpPr>
          <p:spPr bwMode="hidden">
            <a:xfrm>
              <a:off x="0" y="1486"/>
              <a:ext cx="5030" cy="1671"/>
            </a:xfrm>
            <a:custGeom>
              <a:avLst/>
              <a:gdLst/>
              <a:ahLst/>
              <a:cxnLst>
                <a:cxn ang="0">
                  <a:pos x="0" y="72"/>
                </a:cxn>
                <a:cxn ang="0">
                  <a:pos x="5035" y="1672"/>
                </a:cxn>
                <a:cxn ang="0">
                  <a:pos x="5035" y="1666"/>
                </a:cxn>
                <a:cxn ang="0">
                  <a:pos x="0" y="0"/>
                </a:cxn>
                <a:cxn ang="0">
                  <a:pos x="0" y="72"/>
                </a:cxn>
                <a:cxn ang="0">
                  <a:pos x="0" y="72"/>
                </a:cxn>
              </a:cxnLst>
              <a:rect l="0" t="0" r="r" b="b"/>
              <a:pathLst>
                <a:path w="5035" h="1672">
                  <a:moveTo>
                    <a:pt x="0" y="72"/>
                  </a:moveTo>
                  <a:lnTo>
                    <a:pt x="5035" y="1672"/>
                  </a:lnTo>
                  <a:lnTo>
                    <a:pt x="5035" y="1666"/>
                  </a:lnTo>
                  <a:lnTo>
                    <a:pt x="0" y="0"/>
                  </a:lnTo>
                  <a:lnTo>
                    <a:pt x="0" y="72"/>
                  </a:lnTo>
                  <a:lnTo>
                    <a:pt x="0" y="72"/>
                  </a:lnTo>
                  <a:close/>
                </a:path>
              </a:pathLst>
            </a:custGeom>
            <a:gradFill rotWithShape="0">
              <a:gsLst>
                <a:gs pos="0">
                  <a:schemeClr val="bg1">
                    <a:gamma/>
                    <a:shade val="54510"/>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4" name="Freeform 15"/>
            <p:cNvSpPr>
              <a:spLocks/>
            </p:cNvSpPr>
            <p:nvPr/>
          </p:nvSpPr>
          <p:spPr bwMode="hidden">
            <a:xfrm>
              <a:off x="5030" y="3049"/>
              <a:ext cx="728" cy="318"/>
            </a:xfrm>
            <a:custGeom>
              <a:avLst/>
              <a:gdLst>
                <a:gd name="T0" fmla="*/ 726 w 729"/>
                <a:gd name="T1" fmla="*/ 318 h 318"/>
                <a:gd name="T2" fmla="*/ 726 w 729"/>
                <a:gd name="T3" fmla="*/ 312 h 318"/>
                <a:gd name="T4" fmla="*/ 0 w 729"/>
                <a:gd name="T5" fmla="*/ 0 h 318"/>
                <a:gd name="T6" fmla="*/ 0 w 729"/>
                <a:gd name="T7" fmla="*/ 54 h 318"/>
                <a:gd name="T8" fmla="*/ 726 w 729"/>
                <a:gd name="T9" fmla="*/ 318 h 318"/>
                <a:gd name="T10" fmla="*/ 726 w 729"/>
                <a:gd name="T11" fmla="*/ 318 h 318"/>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729" h="318">
                  <a:moveTo>
                    <a:pt x="729" y="318"/>
                  </a:moveTo>
                  <a:lnTo>
                    <a:pt x="729" y="312"/>
                  </a:lnTo>
                  <a:lnTo>
                    <a:pt x="0" y="0"/>
                  </a:lnTo>
                  <a:lnTo>
                    <a:pt x="0" y="54"/>
                  </a:lnTo>
                  <a:lnTo>
                    <a:pt x="729" y="318"/>
                  </a:lnTo>
                  <a:close/>
                </a:path>
              </a:pathLst>
            </a:custGeom>
            <a:gradFill rotWithShape="0">
              <a:gsLst>
                <a:gs pos="0">
                  <a:schemeClr val="bg2"/>
                </a:gs>
                <a:gs pos="100000">
                  <a:schemeClr val="bg1"/>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4" name="Freeform 16"/>
            <p:cNvSpPr>
              <a:spLocks/>
            </p:cNvSpPr>
            <p:nvPr/>
          </p:nvSpPr>
          <p:spPr bwMode="hidden">
            <a:xfrm>
              <a:off x="0" y="916"/>
              <a:ext cx="5030" cy="2187"/>
            </a:xfrm>
            <a:custGeom>
              <a:avLst/>
              <a:gdLst/>
              <a:ahLst/>
              <a:cxnLst>
                <a:cxn ang="0">
                  <a:pos x="0" y="396"/>
                </a:cxn>
                <a:cxn ang="0">
                  <a:pos x="5035" y="2188"/>
                </a:cxn>
                <a:cxn ang="0">
                  <a:pos x="5035" y="2134"/>
                </a:cxn>
                <a:cxn ang="0">
                  <a:pos x="0" y="0"/>
                </a:cxn>
                <a:cxn ang="0">
                  <a:pos x="0" y="396"/>
                </a:cxn>
                <a:cxn ang="0">
                  <a:pos x="0" y="396"/>
                </a:cxn>
              </a:cxnLst>
              <a:rect l="0" t="0" r="r" b="b"/>
              <a:pathLst>
                <a:path w="5035" h="2188">
                  <a:moveTo>
                    <a:pt x="0" y="396"/>
                  </a:moveTo>
                  <a:lnTo>
                    <a:pt x="5035" y="2188"/>
                  </a:lnTo>
                  <a:lnTo>
                    <a:pt x="5035" y="2134"/>
                  </a:lnTo>
                  <a:lnTo>
                    <a:pt x="0" y="0"/>
                  </a:lnTo>
                  <a:lnTo>
                    <a:pt x="0" y="396"/>
                  </a:lnTo>
                  <a:lnTo>
                    <a:pt x="0" y="396"/>
                  </a:lnTo>
                  <a:close/>
                </a:path>
              </a:pathLst>
            </a:custGeom>
            <a:gradFill rotWithShape="0">
              <a:gsLst>
                <a:gs pos="0">
                  <a:schemeClr val="bg2">
                    <a:gamma/>
                    <a:shade val="66667"/>
                    <a:invGamma/>
                  </a:schemeClr>
                </a:gs>
                <a:gs pos="100000">
                  <a:schemeClr val="bg2"/>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85" name="Freeform 17"/>
            <p:cNvSpPr>
              <a:spLocks/>
            </p:cNvSpPr>
            <p:nvPr/>
          </p:nvSpPr>
          <p:spPr bwMode="hidden">
            <a:xfrm>
              <a:off x="2294" y="0"/>
              <a:ext cx="3159" cy="2725"/>
            </a:xfrm>
            <a:custGeom>
              <a:avLst/>
              <a:gdLst/>
              <a:ahLst/>
              <a:cxnLst>
                <a:cxn ang="0">
                  <a:pos x="0" y="0"/>
                </a:cxn>
                <a:cxn ang="0">
                  <a:pos x="3145" y="2727"/>
                </a:cxn>
                <a:cxn ang="0">
                  <a:pos x="3163" y="2704"/>
                </a:cxn>
                <a:cxn ang="0">
                  <a:pos x="102" y="0"/>
                </a:cxn>
                <a:cxn ang="0">
                  <a:pos x="0" y="0"/>
                </a:cxn>
                <a:cxn ang="0">
                  <a:pos x="0" y="0"/>
                </a:cxn>
              </a:cxnLst>
              <a:rect l="0" t="0" r="r" b="b"/>
              <a:pathLst>
                <a:path w="3163" h="2727">
                  <a:moveTo>
                    <a:pt x="0" y="0"/>
                  </a:moveTo>
                  <a:lnTo>
                    <a:pt x="3145" y="2727"/>
                  </a:lnTo>
                  <a:lnTo>
                    <a:pt x="3163" y="2704"/>
                  </a:lnTo>
                  <a:lnTo>
                    <a:pt x="102" y="0"/>
                  </a:lnTo>
                  <a:lnTo>
                    <a:pt x="0" y="0"/>
                  </a:lnTo>
                  <a:lnTo>
                    <a:pt x="0" y="0"/>
                  </a:lnTo>
                  <a:close/>
                </a:path>
              </a:pathLst>
            </a:custGeom>
            <a:gradFill rotWithShape="0">
              <a:gsLst>
                <a:gs pos="0">
                  <a:schemeClr val="bg1">
                    <a:gamma/>
                    <a:shade val="6980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86" name="Freeform 18"/>
            <p:cNvSpPr>
              <a:spLocks/>
            </p:cNvSpPr>
            <p:nvPr/>
          </p:nvSpPr>
          <p:spPr bwMode="hidden">
            <a:xfrm>
              <a:off x="5435" y="2702"/>
              <a:ext cx="323" cy="299"/>
            </a:xfrm>
            <a:custGeom>
              <a:avLst/>
              <a:gdLst/>
              <a:ahLst/>
              <a:cxnLst>
                <a:cxn ang="0">
                  <a:pos x="323" y="299"/>
                </a:cxn>
                <a:cxn ang="0">
                  <a:pos x="323" y="263"/>
                </a:cxn>
                <a:cxn ang="0">
                  <a:pos x="18" y="0"/>
                </a:cxn>
                <a:cxn ang="0">
                  <a:pos x="0" y="23"/>
                </a:cxn>
                <a:cxn ang="0">
                  <a:pos x="323" y="299"/>
                </a:cxn>
                <a:cxn ang="0">
                  <a:pos x="323" y="299"/>
                </a:cxn>
              </a:cxnLst>
              <a:rect l="0" t="0" r="r" b="b"/>
              <a:pathLst>
                <a:path w="323" h="299">
                  <a:moveTo>
                    <a:pt x="323" y="299"/>
                  </a:moveTo>
                  <a:lnTo>
                    <a:pt x="323" y="263"/>
                  </a:lnTo>
                  <a:lnTo>
                    <a:pt x="18" y="0"/>
                  </a:lnTo>
                  <a:lnTo>
                    <a:pt x="0" y="23"/>
                  </a:lnTo>
                  <a:lnTo>
                    <a:pt x="323" y="299"/>
                  </a:lnTo>
                  <a:lnTo>
                    <a:pt x="323" y="299"/>
                  </a:lnTo>
                  <a:close/>
                </a:path>
              </a:pathLst>
            </a:custGeom>
            <a:gradFill rotWithShape="0">
              <a:gsLst>
                <a:gs pos="0">
                  <a:schemeClr val="bg1"/>
                </a:gs>
                <a:gs pos="100000">
                  <a:schemeClr val="bg1">
                    <a:gamma/>
                    <a:tint val="94118"/>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48" name="Freeform 19"/>
            <p:cNvSpPr>
              <a:spLocks/>
            </p:cNvSpPr>
            <p:nvPr/>
          </p:nvSpPr>
          <p:spPr bwMode="hidden">
            <a:xfrm>
              <a:off x="5477" y="2588"/>
              <a:ext cx="281" cy="335"/>
            </a:xfrm>
            <a:custGeom>
              <a:avLst/>
              <a:gdLst>
                <a:gd name="T0" fmla="*/ 281 w 281"/>
                <a:gd name="T1" fmla="*/ 335 h 335"/>
                <a:gd name="T2" fmla="*/ 281 w 281"/>
                <a:gd name="T3" fmla="*/ 173 h 335"/>
                <a:gd name="T4" fmla="*/ 96 w 281"/>
                <a:gd name="T5" fmla="*/ 0 h 335"/>
                <a:gd name="T6" fmla="*/ 0 w 281"/>
                <a:gd name="T7" fmla="*/ 90 h 335"/>
                <a:gd name="T8" fmla="*/ 281 w 281"/>
                <a:gd name="T9" fmla="*/ 335 h 335"/>
                <a:gd name="T10" fmla="*/ 281 w 281"/>
                <a:gd name="T11" fmla="*/ 335 h 335"/>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281" h="335">
                  <a:moveTo>
                    <a:pt x="281" y="335"/>
                  </a:moveTo>
                  <a:lnTo>
                    <a:pt x="281" y="173"/>
                  </a:lnTo>
                  <a:lnTo>
                    <a:pt x="96" y="0"/>
                  </a:lnTo>
                  <a:lnTo>
                    <a:pt x="0" y="90"/>
                  </a:lnTo>
                  <a:lnTo>
                    <a:pt x="281" y="33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88" name="Freeform 20"/>
            <p:cNvSpPr>
              <a:spLocks/>
            </p:cNvSpPr>
            <p:nvPr/>
          </p:nvSpPr>
          <p:spPr bwMode="hidden">
            <a:xfrm>
              <a:off x="2454" y="0"/>
              <a:ext cx="3119" cy="2678"/>
            </a:xfrm>
            <a:custGeom>
              <a:avLst/>
              <a:gdLst/>
              <a:ahLst/>
              <a:cxnLst>
                <a:cxn ang="0">
                  <a:pos x="0" y="0"/>
                </a:cxn>
                <a:cxn ang="0">
                  <a:pos x="3026" y="2680"/>
                </a:cxn>
                <a:cxn ang="0">
                  <a:pos x="3122" y="2590"/>
                </a:cxn>
                <a:cxn ang="0">
                  <a:pos x="383" y="0"/>
                </a:cxn>
                <a:cxn ang="0">
                  <a:pos x="0" y="0"/>
                </a:cxn>
                <a:cxn ang="0">
                  <a:pos x="0" y="0"/>
                </a:cxn>
              </a:cxnLst>
              <a:rect l="0" t="0" r="r" b="b"/>
              <a:pathLst>
                <a:path w="3122" h="2680">
                  <a:moveTo>
                    <a:pt x="0" y="0"/>
                  </a:moveTo>
                  <a:lnTo>
                    <a:pt x="3026" y="2680"/>
                  </a:lnTo>
                  <a:lnTo>
                    <a:pt x="3122" y="2590"/>
                  </a:lnTo>
                  <a:lnTo>
                    <a:pt x="383" y="0"/>
                  </a:lnTo>
                  <a:lnTo>
                    <a:pt x="0" y="0"/>
                  </a:lnTo>
                  <a:lnTo>
                    <a:pt x="0" y="0"/>
                  </a:lnTo>
                  <a:close/>
                </a:path>
              </a:pathLst>
            </a:custGeom>
            <a:gradFill rotWithShape="0">
              <a:gsLst>
                <a:gs pos="0">
                  <a:schemeClr val="bg1">
                    <a:gamma/>
                    <a:shade val="46275"/>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0" name="Freeform 21"/>
            <p:cNvSpPr>
              <a:spLocks/>
            </p:cNvSpPr>
            <p:nvPr/>
          </p:nvSpPr>
          <p:spPr bwMode="hidden">
            <a:xfrm>
              <a:off x="5626" y="2534"/>
              <a:ext cx="132" cy="132"/>
            </a:xfrm>
            <a:custGeom>
              <a:avLst/>
              <a:gdLst>
                <a:gd name="T0" fmla="*/ 132 w 132"/>
                <a:gd name="T1" fmla="*/ 132 h 132"/>
                <a:gd name="T2" fmla="*/ 0 w 132"/>
                <a:gd name="T3" fmla="*/ 0 h 132"/>
                <a:gd name="T4" fmla="*/ 0 w 132"/>
                <a:gd name="T5" fmla="*/ 0 h 132"/>
                <a:gd name="T6" fmla="*/ 132 w 132"/>
                <a:gd name="T7" fmla="*/ 132 h 132"/>
                <a:gd name="T8" fmla="*/ 132 w 132"/>
                <a:gd name="T9" fmla="*/ 132 h 132"/>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132" h="132">
                  <a:moveTo>
                    <a:pt x="132" y="132"/>
                  </a:moveTo>
                  <a:lnTo>
                    <a:pt x="0" y="0"/>
                  </a:lnTo>
                  <a:lnTo>
                    <a:pt x="132" y="132"/>
                  </a:lnTo>
                  <a:close/>
                </a:path>
              </a:pathLst>
            </a:custGeom>
            <a:solidFill>
              <a:srgbClr val="FF9999"/>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0" name="Freeform 22"/>
            <p:cNvSpPr>
              <a:spLocks/>
            </p:cNvSpPr>
            <p:nvPr/>
          </p:nvSpPr>
          <p:spPr bwMode="hidden">
            <a:xfrm>
              <a:off x="3112" y="0"/>
              <a:ext cx="2514" cy="2534"/>
            </a:xfrm>
            <a:custGeom>
              <a:avLst/>
              <a:gdLst/>
              <a:ahLst/>
              <a:cxnLst>
                <a:cxn ang="0">
                  <a:pos x="0" y="0"/>
                </a:cxn>
                <a:cxn ang="0">
                  <a:pos x="2517" y="2536"/>
                </a:cxn>
                <a:cxn ang="0">
                  <a:pos x="2517" y="2536"/>
                </a:cxn>
                <a:cxn ang="0">
                  <a:pos x="66" y="0"/>
                </a:cxn>
                <a:cxn ang="0">
                  <a:pos x="0" y="0"/>
                </a:cxn>
                <a:cxn ang="0">
                  <a:pos x="0" y="0"/>
                </a:cxn>
              </a:cxnLst>
              <a:rect l="0" t="0" r="r" b="b"/>
              <a:pathLst>
                <a:path w="2517" h="2536">
                  <a:moveTo>
                    <a:pt x="0" y="0"/>
                  </a:moveTo>
                  <a:lnTo>
                    <a:pt x="2517" y="2536"/>
                  </a:lnTo>
                  <a:lnTo>
                    <a:pt x="2517" y="2536"/>
                  </a:lnTo>
                  <a:lnTo>
                    <a:pt x="66" y="0"/>
                  </a:lnTo>
                  <a:lnTo>
                    <a:pt x="0" y="0"/>
                  </a:lnTo>
                  <a:lnTo>
                    <a:pt x="0" y="0"/>
                  </a:lnTo>
                  <a:close/>
                </a:path>
              </a:pathLst>
            </a:custGeom>
            <a:gradFill rotWithShape="0">
              <a:gsLst>
                <a:gs pos="0">
                  <a:schemeClr val="bg1">
                    <a:gamma/>
                    <a:shade val="51373"/>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91" name="Freeform 23"/>
            <p:cNvSpPr>
              <a:spLocks/>
            </p:cNvSpPr>
            <p:nvPr/>
          </p:nvSpPr>
          <p:spPr bwMode="hidden">
            <a:xfrm>
              <a:off x="3488" y="0"/>
              <a:ext cx="2198" cy="2480"/>
            </a:xfrm>
            <a:custGeom>
              <a:avLst/>
              <a:gdLst/>
              <a:ahLst/>
              <a:cxnLst>
                <a:cxn ang="0">
                  <a:pos x="0" y="0"/>
                </a:cxn>
                <a:cxn ang="0">
                  <a:pos x="2188" y="2482"/>
                </a:cxn>
                <a:cxn ang="0">
                  <a:pos x="2200" y="2476"/>
                </a:cxn>
                <a:cxn ang="0">
                  <a:pos x="317" y="0"/>
                </a:cxn>
                <a:cxn ang="0">
                  <a:pos x="0" y="0"/>
                </a:cxn>
                <a:cxn ang="0">
                  <a:pos x="0" y="0"/>
                </a:cxn>
              </a:cxnLst>
              <a:rect l="0" t="0" r="r" b="b"/>
              <a:pathLst>
                <a:path w="2200" h="2482">
                  <a:moveTo>
                    <a:pt x="0" y="0"/>
                  </a:moveTo>
                  <a:lnTo>
                    <a:pt x="2188" y="2482"/>
                  </a:lnTo>
                  <a:lnTo>
                    <a:pt x="2200" y="2476"/>
                  </a:lnTo>
                  <a:lnTo>
                    <a:pt x="317" y="0"/>
                  </a:lnTo>
                  <a:lnTo>
                    <a:pt x="0" y="0"/>
                  </a:lnTo>
                  <a:lnTo>
                    <a:pt x="0" y="0"/>
                  </a:lnTo>
                  <a:close/>
                </a:path>
              </a:pathLst>
            </a:custGeom>
            <a:gradFill rotWithShape="0">
              <a:gsLst>
                <a:gs pos="0">
                  <a:schemeClr val="bg2">
                    <a:gamma/>
                    <a:shade val="78824"/>
                    <a:invGamma/>
                  </a:schemeClr>
                </a:gs>
                <a:gs pos="100000">
                  <a:schemeClr val="bg2"/>
                </a:gs>
              </a:gsLst>
              <a:lin ang="5400000" scaled="1"/>
            </a:gradFill>
            <a:ln w="9525" cap="flat" cmpd="sng">
              <a:noFill/>
              <a:prstDash val="solid"/>
              <a:round/>
              <a:headEnd type="none" w="med" len="med"/>
              <a:tailEnd type="none" w="med" len="med"/>
            </a:ln>
            <a:effectLst/>
          </p:spPr>
          <p:txBody>
            <a:bodyPr/>
            <a:lstStyle/>
            <a:p>
              <a:pPr eaLnBrk="0" fontAlgn="base" hangingPunct="0">
                <a:spcBef>
                  <a:spcPct val="0"/>
                </a:spcBef>
                <a:spcAft>
                  <a:spcPct val="0"/>
                </a:spcAft>
                <a:defRPr/>
              </a:pPr>
              <a:endParaRPr lang="en-US">
                <a:solidFill>
                  <a:srgbClr val="FFFFFF"/>
                </a:solidFill>
              </a:endParaRPr>
            </a:p>
          </p:txBody>
        </p:sp>
        <p:sp>
          <p:nvSpPr>
            <p:cNvPr id="314392" name="Freeform 24"/>
            <p:cNvSpPr>
              <a:spLocks/>
            </p:cNvSpPr>
            <p:nvPr/>
          </p:nvSpPr>
          <p:spPr bwMode="hidden">
            <a:xfrm>
              <a:off x="5674" y="2474"/>
              <a:ext cx="84" cy="96"/>
            </a:xfrm>
            <a:custGeom>
              <a:avLst/>
              <a:gdLst/>
              <a:ahLst/>
              <a:cxnLst>
                <a:cxn ang="0">
                  <a:pos x="84" y="96"/>
                </a:cxn>
                <a:cxn ang="0">
                  <a:pos x="84" y="90"/>
                </a:cxn>
                <a:cxn ang="0">
                  <a:pos x="12" y="0"/>
                </a:cxn>
                <a:cxn ang="0">
                  <a:pos x="0" y="6"/>
                </a:cxn>
                <a:cxn ang="0">
                  <a:pos x="84" y="96"/>
                </a:cxn>
                <a:cxn ang="0">
                  <a:pos x="84" y="96"/>
                </a:cxn>
              </a:cxnLst>
              <a:rect l="0" t="0" r="r" b="b"/>
              <a:pathLst>
                <a:path w="84" h="96">
                  <a:moveTo>
                    <a:pt x="84" y="96"/>
                  </a:moveTo>
                  <a:lnTo>
                    <a:pt x="84" y="90"/>
                  </a:lnTo>
                  <a:lnTo>
                    <a:pt x="12" y="0"/>
                  </a:lnTo>
                  <a:lnTo>
                    <a:pt x="0" y="6"/>
                  </a:lnTo>
                  <a:lnTo>
                    <a:pt x="84" y="96"/>
                  </a:lnTo>
                  <a:lnTo>
                    <a:pt x="84" y="96"/>
                  </a:lnTo>
                  <a:close/>
                </a:path>
              </a:pathLst>
            </a:custGeom>
            <a:gradFill rotWithShape="0">
              <a:gsLst>
                <a:gs pos="0">
                  <a:schemeClr val="bg1"/>
                </a:gs>
                <a:gs pos="100000">
                  <a:schemeClr val="bg1">
                    <a:gamma/>
                    <a:tint val="90980"/>
                    <a:invGamma/>
                  </a:schemeClr>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4" name="Freeform 25"/>
            <p:cNvSpPr>
              <a:spLocks/>
            </p:cNvSpPr>
            <p:nvPr/>
          </p:nvSpPr>
          <p:spPr bwMode="hidden">
            <a:xfrm>
              <a:off x="5603" y="850"/>
              <a:ext cx="155" cy="516"/>
            </a:xfrm>
            <a:custGeom>
              <a:avLst/>
              <a:gdLst>
                <a:gd name="T0" fmla="*/ 155 w 155"/>
                <a:gd name="T1" fmla="*/ 516 h 516"/>
                <a:gd name="T2" fmla="*/ 155 w 155"/>
                <a:gd name="T3" fmla="*/ 204 h 516"/>
                <a:gd name="T4" fmla="*/ 77 w 155"/>
                <a:gd name="T5" fmla="*/ 0 h 516"/>
                <a:gd name="T6" fmla="*/ 0 w 155"/>
                <a:gd name="T7" fmla="*/ 192 h 516"/>
                <a:gd name="T8" fmla="*/ 155 w 155"/>
                <a:gd name="T9" fmla="*/ 516 h 516"/>
                <a:gd name="T10" fmla="*/ 155 w 155"/>
                <a:gd name="T11" fmla="*/ 516 h 516"/>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155" h="516">
                  <a:moveTo>
                    <a:pt x="155" y="516"/>
                  </a:moveTo>
                  <a:lnTo>
                    <a:pt x="155" y="204"/>
                  </a:lnTo>
                  <a:lnTo>
                    <a:pt x="77" y="0"/>
                  </a:lnTo>
                  <a:lnTo>
                    <a:pt x="0" y="192"/>
                  </a:lnTo>
                  <a:lnTo>
                    <a:pt x="155" y="51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4" name="Freeform 26"/>
            <p:cNvSpPr>
              <a:spLocks/>
            </p:cNvSpPr>
            <p:nvPr/>
          </p:nvSpPr>
          <p:spPr bwMode="hidden">
            <a:xfrm>
              <a:off x="5107" y="0"/>
              <a:ext cx="573" cy="1042"/>
            </a:xfrm>
            <a:custGeom>
              <a:avLst/>
              <a:gdLst/>
              <a:ahLst/>
              <a:cxnLst>
                <a:cxn ang="0">
                  <a:pos x="0" y="0"/>
                </a:cxn>
                <a:cxn ang="0">
                  <a:pos x="497" y="1043"/>
                </a:cxn>
                <a:cxn ang="0">
                  <a:pos x="574" y="851"/>
                </a:cxn>
                <a:cxn ang="0">
                  <a:pos x="251" y="0"/>
                </a:cxn>
                <a:cxn ang="0">
                  <a:pos x="0" y="0"/>
                </a:cxn>
                <a:cxn ang="0">
                  <a:pos x="0" y="0"/>
                </a:cxn>
              </a:cxnLst>
              <a:rect l="0" t="0" r="r" b="b"/>
              <a:pathLst>
                <a:path w="574" h="1043">
                  <a:moveTo>
                    <a:pt x="0" y="0"/>
                  </a:moveTo>
                  <a:lnTo>
                    <a:pt x="497" y="1043"/>
                  </a:lnTo>
                  <a:lnTo>
                    <a:pt x="574" y="851"/>
                  </a:lnTo>
                  <a:lnTo>
                    <a:pt x="251" y="0"/>
                  </a:lnTo>
                  <a:lnTo>
                    <a:pt x="0" y="0"/>
                  </a:lnTo>
                  <a:lnTo>
                    <a:pt x="0" y="0"/>
                  </a:lnTo>
                  <a:close/>
                </a:path>
              </a:pathLst>
            </a:custGeom>
            <a:gradFill rotWithShape="0">
              <a:gsLst>
                <a:gs pos="0">
                  <a:schemeClr val="bg2">
                    <a:gamma/>
                    <a:shade val="66667"/>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395" name="Freeform 27"/>
            <p:cNvSpPr>
              <a:spLocks/>
            </p:cNvSpPr>
            <p:nvPr/>
          </p:nvSpPr>
          <p:spPr bwMode="hidden">
            <a:xfrm>
              <a:off x="5411" y="0"/>
              <a:ext cx="341" cy="796"/>
            </a:xfrm>
            <a:custGeom>
              <a:avLst/>
              <a:gdLst/>
              <a:ahLst/>
              <a:cxnLst>
                <a:cxn ang="0">
                  <a:pos x="144" y="0"/>
                </a:cxn>
                <a:cxn ang="0">
                  <a:pos x="0" y="0"/>
                </a:cxn>
                <a:cxn ang="0">
                  <a:pos x="287" y="797"/>
                </a:cxn>
                <a:cxn ang="0">
                  <a:pos x="341" y="653"/>
                </a:cxn>
                <a:cxn ang="0">
                  <a:pos x="144" y="0"/>
                </a:cxn>
                <a:cxn ang="0">
                  <a:pos x="144" y="0"/>
                </a:cxn>
              </a:cxnLst>
              <a:rect l="0" t="0" r="r" b="b"/>
              <a:pathLst>
                <a:path w="341" h="797">
                  <a:moveTo>
                    <a:pt x="144" y="0"/>
                  </a:moveTo>
                  <a:lnTo>
                    <a:pt x="0" y="0"/>
                  </a:lnTo>
                  <a:lnTo>
                    <a:pt x="287" y="797"/>
                  </a:lnTo>
                  <a:lnTo>
                    <a:pt x="341" y="653"/>
                  </a:lnTo>
                  <a:lnTo>
                    <a:pt x="144" y="0"/>
                  </a:lnTo>
                  <a:lnTo>
                    <a:pt x="144" y="0"/>
                  </a:lnTo>
                  <a:close/>
                </a:path>
              </a:pathLst>
            </a:custGeom>
            <a:gradFill rotWithShape="0">
              <a:gsLst>
                <a:gs pos="0">
                  <a:schemeClr val="bg2">
                    <a:gamma/>
                    <a:shade val="6980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7" name="Freeform 28"/>
            <p:cNvSpPr>
              <a:spLocks/>
            </p:cNvSpPr>
            <p:nvPr/>
          </p:nvSpPr>
          <p:spPr bwMode="hidden">
            <a:xfrm>
              <a:off x="5698" y="653"/>
              <a:ext cx="60" cy="311"/>
            </a:xfrm>
            <a:custGeom>
              <a:avLst/>
              <a:gdLst>
                <a:gd name="T0" fmla="*/ 0 w 60"/>
                <a:gd name="T1" fmla="*/ 144 h 312"/>
                <a:gd name="T2" fmla="*/ 60 w 60"/>
                <a:gd name="T3" fmla="*/ 309 h 312"/>
                <a:gd name="T4" fmla="*/ 60 w 60"/>
                <a:gd name="T5" fmla="*/ 6 h 312"/>
                <a:gd name="T6" fmla="*/ 54 w 60"/>
                <a:gd name="T7" fmla="*/ 0 h 312"/>
                <a:gd name="T8" fmla="*/ 0 w 60"/>
                <a:gd name="T9" fmla="*/ 144 h 312"/>
                <a:gd name="T10" fmla="*/ 0 w 60"/>
                <a:gd name="T11" fmla="*/ 144 h 312"/>
                <a:gd name="T12" fmla="*/ 0 60000 65536"/>
                <a:gd name="T13" fmla="*/ 0 60000 65536"/>
                <a:gd name="T14" fmla="*/ 0 60000 65536"/>
                <a:gd name="T15" fmla="*/ 0 60000 65536"/>
                <a:gd name="T16" fmla="*/ 0 60000 65536"/>
                <a:gd name="T17" fmla="*/ 0 60000 65536"/>
              </a:gdLst>
              <a:ahLst/>
              <a:cxnLst>
                <a:cxn ang="T12">
                  <a:pos x="T0" y="T1"/>
                </a:cxn>
                <a:cxn ang="T13">
                  <a:pos x="T2" y="T3"/>
                </a:cxn>
                <a:cxn ang="T14">
                  <a:pos x="T4" y="T5"/>
                </a:cxn>
                <a:cxn ang="T15">
                  <a:pos x="T6" y="T7"/>
                </a:cxn>
                <a:cxn ang="T16">
                  <a:pos x="T8" y="T9"/>
                </a:cxn>
                <a:cxn ang="T17">
                  <a:pos x="T10" y="T11"/>
                </a:cxn>
              </a:cxnLst>
              <a:rect l="0" t="0" r="r" b="b"/>
              <a:pathLst>
                <a:path w="60" h="312">
                  <a:moveTo>
                    <a:pt x="0" y="144"/>
                  </a:moveTo>
                  <a:lnTo>
                    <a:pt x="60" y="312"/>
                  </a:lnTo>
                  <a:lnTo>
                    <a:pt x="60" y="6"/>
                  </a:lnTo>
                  <a:lnTo>
                    <a:pt x="54" y="0"/>
                  </a:lnTo>
                  <a:lnTo>
                    <a:pt x="0" y="14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7" name="Freeform 29"/>
            <p:cNvSpPr>
              <a:spLocks/>
            </p:cNvSpPr>
            <p:nvPr/>
          </p:nvSpPr>
          <p:spPr bwMode="hidden">
            <a:xfrm>
              <a:off x="2" y="1601"/>
              <a:ext cx="5752" cy="1864"/>
            </a:xfrm>
            <a:custGeom>
              <a:avLst/>
              <a:gdLst/>
              <a:ahLst/>
              <a:cxnLst>
                <a:cxn ang="0">
                  <a:pos x="0" y="371"/>
                </a:cxn>
                <a:cxn ang="0">
                  <a:pos x="5740" y="1864"/>
                </a:cxn>
                <a:cxn ang="0">
                  <a:pos x="5740" y="1834"/>
                </a:cxn>
                <a:cxn ang="0">
                  <a:pos x="0" y="0"/>
                </a:cxn>
                <a:cxn ang="0">
                  <a:pos x="0" y="371"/>
                </a:cxn>
                <a:cxn ang="0">
                  <a:pos x="0" y="371"/>
                </a:cxn>
              </a:cxnLst>
              <a:rect l="0" t="0" r="r" b="b"/>
              <a:pathLst>
                <a:path w="5740" h="1864">
                  <a:moveTo>
                    <a:pt x="0" y="371"/>
                  </a:moveTo>
                  <a:lnTo>
                    <a:pt x="5740" y="1864"/>
                  </a:lnTo>
                  <a:lnTo>
                    <a:pt x="5740" y="1834"/>
                  </a:lnTo>
                  <a:lnTo>
                    <a:pt x="0" y="0"/>
                  </a:lnTo>
                  <a:lnTo>
                    <a:pt x="0" y="371"/>
                  </a:lnTo>
                  <a:lnTo>
                    <a:pt x="0" y="371"/>
                  </a:lnTo>
                  <a:close/>
                </a:path>
              </a:pathLst>
            </a:custGeom>
            <a:gradFill rotWithShape="0">
              <a:gsLst>
                <a:gs pos="0">
                  <a:schemeClr val="bg1">
                    <a:gamma/>
                    <a:shade val="6352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1059" name="Freeform 30"/>
            <p:cNvSpPr>
              <a:spLocks/>
            </p:cNvSpPr>
            <p:nvPr/>
          </p:nvSpPr>
          <p:spPr bwMode="hidden">
            <a:xfrm>
              <a:off x="5754" y="3483"/>
              <a:ext cx="6" cy="6"/>
            </a:xfrm>
            <a:custGeom>
              <a:avLst/>
              <a:gdLst>
                <a:gd name="T0" fmla="*/ 6 w 6"/>
                <a:gd name="T1" fmla="*/ 6 h 6"/>
                <a:gd name="T2" fmla="*/ 0 w 6"/>
                <a:gd name="T3" fmla="*/ 0 h 6"/>
                <a:gd name="T4" fmla="*/ 0 w 6"/>
                <a:gd name="T5" fmla="*/ 6 h 6"/>
                <a:gd name="T6" fmla="*/ 6 w 6"/>
                <a:gd name="T7" fmla="*/ 6 h 6"/>
                <a:gd name="T8" fmla="*/ 6 w 6"/>
                <a:gd name="T9" fmla="*/ 6 h 6"/>
                <a:gd name="T10" fmla="*/ 0 60000 65536"/>
                <a:gd name="T11" fmla="*/ 0 60000 65536"/>
                <a:gd name="T12" fmla="*/ 0 60000 65536"/>
                <a:gd name="T13" fmla="*/ 0 60000 65536"/>
                <a:gd name="T14" fmla="*/ 0 60000 65536"/>
              </a:gdLst>
              <a:ahLst/>
              <a:cxnLst>
                <a:cxn ang="T10">
                  <a:pos x="T0" y="T1"/>
                </a:cxn>
                <a:cxn ang="T11">
                  <a:pos x="T2" y="T3"/>
                </a:cxn>
                <a:cxn ang="T12">
                  <a:pos x="T4" y="T5"/>
                </a:cxn>
                <a:cxn ang="T13">
                  <a:pos x="T6" y="T7"/>
                </a:cxn>
                <a:cxn ang="T14">
                  <a:pos x="T8" y="T9"/>
                </a:cxn>
              </a:cxnLst>
              <a:rect l="0" t="0" r="r" b="b"/>
              <a:pathLst>
                <a:path w="6" h="6">
                  <a:moveTo>
                    <a:pt x="6" y="6"/>
                  </a:moveTo>
                  <a:lnTo>
                    <a:pt x="0" y="0"/>
                  </a:lnTo>
                  <a:lnTo>
                    <a:pt x="0" y="6"/>
                  </a:lnTo>
                  <a:lnTo>
                    <a:pt x="6" y="6"/>
                  </a:lnTo>
                  <a:close/>
                </a:path>
              </a:pathLst>
            </a:custGeom>
            <a:solidFill>
              <a:srgbClr val="18FF00"/>
            </a:solidFill>
            <a:ln>
              <a:noFill/>
            </a:ln>
            <a:extLst>
              <a:ext uri="{91240B29-F687-4f45-9708-019B960494DF}">
                <a14:hiddenLine xmlns:a14="http://schemas.microsoft.com/office/drawing/2010/main" w="9525">
                  <a:solidFill>
                    <a:srgbClr val="000000"/>
                  </a:solidFill>
                  <a:round/>
                  <a:headEnd/>
                  <a:tailEnd/>
                </a14:hiddenLine>
              </a:ext>
            </a:extLst>
          </p:spPr>
          <p:txBody>
            <a:bodyPr/>
            <a:lstStyle/>
            <a:p>
              <a:pPr eaLnBrk="0" fontAlgn="base" hangingPunct="0">
                <a:spcBef>
                  <a:spcPct val="0"/>
                </a:spcBef>
                <a:spcAft>
                  <a:spcPct val="0"/>
                </a:spcAft>
              </a:pPr>
              <a:endParaRPr lang="en-US">
                <a:solidFill>
                  <a:srgbClr val="FFFFFF"/>
                </a:solidFill>
              </a:endParaRPr>
            </a:p>
          </p:txBody>
        </p:sp>
        <p:sp>
          <p:nvSpPr>
            <p:cNvPr id="314399" name="Freeform 31"/>
            <p:cNvSpPr>
              <a:spLocks/>
            </p:cNvSpPr>
            <p:nvPr/>
          </p:nvSpPr>
          <p:spPr bwMode="hidden">
            <a:xfrm>
              <a:off x="2" y="2152"/>
              <a:ext cx="5752" cy="1337"/>
            </a:xfrm>
            <a:custGeom>
              <a:avLst/>
              <a:gdLst/>
              <a:ahLst/>
              <a:cxnLst>
                <a:cxn ang="0">
                  <a:pos x="0" y="366"/>
                </a:cxn>
                <a:cxn ang="0">
                  <a:pos x="5740" y="1337"/>
                </a:cxn>
                <a:cxn ang="0">
                  <a:pos x="5740" y="1331"/>
                </a:cxn>
                <a:cxn ang="0">
                  <a:pos x="0" y="0"/>
                </a:cxn>
                <a:cxn ang="0">
                  <a:pos x="0" y="366"/>
                </a:cxn>
                <a:cxn ang="0">
                  <a:pos x="0" y="366"/>
                </a:cxn>
              </a:cxnLst>
              <a:rect l="0" t="0" r="r" b="b"/>
              <a:pathLst>
                <a:path w="5740" h="1337">
                  <a:moveTo>
                    <a:pt x="0" y="366"/>
                  </a:moveTo>
                  <a:lnTo>
                    <a:pt x="5740" y="1337"/>
                  </a:lnTo>
                  <a:lnTo>
                    <a:pt x="5740" y="1331"/>
                  </a:lnTo>
                  <a:lnTo>
                    <a:pt x="0" y="0"/>
                  </a:lnTo>
                  <a:lnTo>
                    <a:pt x="0" y="366"/>
                  </a:lnTo>
                  <a:lnTo>
                    <a:pt x="0" y="366"/>
                  </a:lnTo>
                  <a:close/>
                </a:path>
              </a:pathLst>
            </a:custGeom>
            <a:gradFill rotWithShape="0">
              <a:gsLst>
                <a:gs pos="0">
                  <a:schemeClr val="bg1">
                    <a:gamma/>
                    <a:shade val="6078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0" name="Freeform 32"/>
            <p:cNvSpPr>
              <a:spLocks/>
            </p:cNvSpPr>
            <p:nvPr/>
          </p:nvSpPr>
          <p:spPr bwMode="hidden">
            <a:xfrm>
              <a:off x="2" y="3177"/>
              <a:ext cx="5752" cy="414"/>
            </a:xfrm>
            <a:custGeom>
              <a:avLst/>
              <a:gdLst/>
              <a:ahLst/>
              <a:cxnLst>
                <a:cxn ang="0">
                  <a:pos x="0" y="48"/>
                </a:cxn>
                <a:cxn ang="0">
                  <a:pos x="5740" y="414"/>
                </a:cxn>
                <a:cxn ang="0">
                  <a:pos x="5740" y="402"/>
                </a:cxn>
                <a:cxn ang="0">
                  <a:pos x="0" y="0"/>
                </a:cxn>
                <a:cxn ang="0">
                  <a:pos x="0" y="48"/>
                </a:cxn>
                <a:cxn ang="0">
                  <a:pos x="0" y="48"/>
                </a:cxn>
              </a:cxnLst>
              <a:rect l="0" t="0" r="r" b="b"/>
              <a:pathLst>
                <a:path w="5740" h="414">
                  <a:moveTo>
                    <a:pt x="0" y="48"/>
                  </a:moveTo>
                  <a:lnTo>
                    <a:pt x="5740" y="414"/>
                  </a:lnTo>
                  <a:lnTo>
                    <a:pt x="5740" y="402"/>
                  </a:lnTo>
                  <a:lnTo>
                    <a:pt x="0" y="0"/>
                  </a:lnTo>
                  <a:lnTo>
                    <a:pt x="0" y="48"/>
                  </a:lnTo>
                  <a:lnTo>
                    <a:pt x="0" y="48"/>
                  </a:lnTo>
                  <a:close/>
                </a:path>
              </a:pathLst>
            </a:custGeom>
            <a:gradFill rotWithShape="0">
              <a:gsLst>
                <a:gs pos="0">
                  <a:schemeClr val="bg1">
                    <a:gamma/>
                    <a:shade val="84706"/>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1" name="Freeform 33"/>
            <p:cNvSpPr>
              <a:spLocks/>
            </p:cNvSpPr>
            <p:nvPr/>
          </p:nvSpPr>
          <p:spPr bwMode="hidden">
            <a:xfrm>
              <a:off x="1297" y="0"/>
              <a:ext cx="4457" cy="3177"/>
            </a:xfrm>
            <a:custGeom>
              <a:avLst/>
              <a:gdLst/>
              <a:ahLst/>
              <a:cxnLst>
                <a:cxn ang="0">
                  <a:pos x="0" y="0"/>
                </a:cxn>
                <a:cxn ang="0">
                  <a:pos x="4448" y="3177"/>
                </a:cxn>
                <a:cxn ang="0">
                  <a:pos x="4448" y="3153"/>
                </a:cxn>
                <a:cxn ang="0">
                  <a:pos x="125" y="0"/>
                </a:cxn>
                <a:cxn ang="0">
                  <a:pos x="0" y="0"/>
                </a:cxn>
                <a:cxn ang="0">
                  <a:pos x="0" y="0"/>
                </a:cxn>
              </a:cxnLst>
              <a:rect l="0" t="0" r="r" b="b"/>
              <a:pathLst>
                <a:path w="4448" h="3177">
                  <a:moveTo>
                    <a:pt x="0" y="0"/>
                  </a:moveTo>
                  <a:lnTo>
                    <a:pt x="4448" y="3177"/>
                  </a:lnTo>
                  <a:lnTo>
                    <a:pt x="4448" y="3153"/>
                  </a:lnTo>
                  <a:lnTo>
                    <a:pt x="125" y="0"/>
                  </a:lnTo>
                  <a:lnTo>
                    <a:pt x="0" y="0"/>
                  </a:lnTo>
                  <a:lnTo>
                    <a:pt x="0" y="0"/>
                  </a:lnTo>
                  <a:close/>
                </a:path>
              </a:pathLst>
            </a:custGeom>
            <a:gradFill rotWithShape="0">
              <a:gsLst>
                <a:gs pos="0">
                  <a:schemeClr val="bg1">
                    <a:gamma/>
                    <a:shade val="4862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2" name="Freeform 34"/>
            <p:cNvSpPr>
              <a:spLocks/>
            </p:cNvSpPr>
            <p:nvPr/>
          </p:nvSpPr>
          <p:spPr bwMode="hidden">
            <a:xfrm>
              <a:off x="3321" y="0"/>
              <a:ext cx="2433" cy="2614"/>
            </a:xfrm>
            <a:custGeom>
              <a:avLst/>
              <a:gdLst/>
              <a:ahLst/>
              <a:cxnLst>
                <a:cxn ang="0">
                  <a:pos x="0" y="0"/>
                </a:cxn>
                <a:cxn ang="0">
                  <a:pos x="2428" y="2614"/>
                </a:cxn>
                <a:cxn ang="0">
                  <a:pos x="2428" y="2608"/>
                </a:cxn>
                <a:cxn ang="0">
                  <a:pos x="66" y="0"/>
                </a:cxn>
                <a:cxn ang="0">
                  <a:pos x="0" y="0"/>
                </a:cxn>
                <a:cxn ang="0">
                  <a:pos x="0" y="0"/>
                </a:cxn>
              </a:cxnLst>
              <a:rect l="0" t="0" r="r" b="b"/>
              <a:pathLst>
                <a:path w="2428" h="2614">
                  <a:moveTo>
                    <a:pt x="0" y="0"/>
                  </a:moveTo>
                  <a:lnTo>
                    <a:pt x="2428" y="2614"/>
                  </a:lnTo>
                  <a:lnTo>
                    <a:pt x="2428" y="2608"/>
                  </a:lnTo>
                  <a:lnTo>
                    <a:pt x="66" y="0"/>
                  </a:lnTo>
                  <a:lnTo>
                    <a:pt x="0" y="0"/>
                  </a:lnTo>
                  <a:lnTo>
                    <a:pt x="0" y="0"/>
                  </a:lnTo>
                  <a:close/>
                </a:path>
              </a:pathLst>
            </a:custGeom>
            <a:gradFill rotWithShape="0">
              <a:gsLst>
                <a:gs pos="0">
                  <a:schemeClr val="bg1">
                    <a:gamma/>
                    <a:shade val="84706"/>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3" name="Freeform 35"/>
            <p:cNvSpPr>
              <a:spLocks/>
            </p:cNvSpPr>
            <p:nvPr/>
          </p:nvSpPr>
          <p:spPr bwMode="hidden">
            <a:xfrm>
              <a:off x="3950" y="0"/>
              <a:ext cx="1804" cy="2464"/>
            </a:xfrm>
            <a:custGeom>
              <a:avLst/>
              <a:gdLst/>
              <a:ahLst/>
              <a:cxnLst>
                <a:cxn ang="0">
                  <a:pos x="485" y="0"/>
                </a:cxn>
                <a:cxn ang="0">
                  <a:pos x="0" y="0"/>
                </a:cxn>
                <a:cxn ang="0">
                  <a:pos x="1800" y="2464"/>
                </a:cxn>
                <a:cxn ang="0">
                  <a:pos x="1800" y="2248"/>
                </a:cxn>
                <a:cxn ang="0">
                  <a:pos x="1794" y="2248"/>
                </a:cxn>
                <a:cxn ang="0">
                  <a:pos x="485" y="0"/>
                </a:cxn>
                <a:cxn ang="0">
                  <a:pos x="485" y="0"/>
                </a:cxn>
              </a:cxnLst>
              <a:rect l="0" t="0" r="r" b="b"/>
              <a:pathLst>
                <a:path w="1800" h="2464">
                  <a:moveTo>
                    <a:pt x="485" y="0"/>
                  </a:moveTo>
                  <a:lnTo>
                    <a:pt x="0" y="0"/>
                  </a:lnTo>
                  <a:lnTo>
                    <a:pt x="1800" y="2464"/>
                  </a:lnTo>
                  <a:lnTo>
                    <a:pt x="1800" y="2248"/>
                  </a:lnTo>
                  <a:lnTo>
                    <a:pt x="1794" y="2248"/>
                  </a:lnTo>
                  <a:lnTo>
                    <a:pt x="485" y="0"/>
                  </a:lnTo>
                  <a:lnTo>
                    <a:pt x="485" y="0"/>
                  </a:lnTo>
                  <a:close/>
                </a:path>
              </a:pathLst>
            </a:custGeom>
            <a:gradFill rotWithShape="0">
              <a:gsLst>
                <a:gs pos="0">
                  <a:schemeClr val="bg2">
                    <a:gamma/>
                    <a:shade val="78824"/>
                    <a:invGamma/>
                  </a:schemeClr>
                </a:gs>
                <a:gs pos="100000">
                  <a:schemeClr val="bg2"/>
                </a:gs>
              </a:gsLst>
              <a:lin ang="54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4" name="Freeform 36"/>
            <p:cNvSpPr>
              <a:spLocks/>
            </p:cNvSpPr>
            <p:nvPr/>
          </p:nvSpPr>
          <p:spPr bwMode="hidden">
            <a:xfrm>
              <a:off x="4519" y="0"/>
              <a:ext cx="1235" cy="2074"/>
            </a:xfrm>
            <a:custGeom>
              <a:avLst/>
              <a:gdLst/>
              <a:ahLst/>
              <a:cxnLst>
                <a:cxn ang="0">
                  <a:pos x="0" y="0"/>
                </a:cxn>
                <a:cxn ang="0">
                  <a:pos x="1232" y="2074"/>
                </a:cxn>
                <a:cxn ang="0">
                  <a:pos x="1232" y="2038"/>
                </a:cxn>
                <a:cxn ang="0">
                  <a:pos x="42" y="0"/>
                </a:cxn>
                <a:cxn ang="0">
                  <a:pos x="0" y="0"/>
                </a:cxn>
                <a:cxn ang="0">
                  <a:pos x="0" y="0"/>
                </a:cxn>
              </a:cxnLst>
              <a:rect l="0" t="0" r="r" b="b"/>
              <a:pathLst>
                <a:path w="1232" h="2074">
                  <a:moveTo>
                    <a:pt x="0" y="0"/>
                  </a:moveTo>
                  <a:lnTo>
                    <a:pt x="1232" y="2074"/>
                  </a:lnTo>
                  <a:lnTo>
                    <a:pt x="1232" y="2038"/>
                  </a:lnTo>
                  <a:lnTo>
                    <a:pt x="42" y="0"/>
                  </a:lnTo>
                  <a:lnTo>
                    <a:pt x="0" y="0"/>
                  </a:lnTo>
                  <a:lnTo>
                    <a:pt x="0" y="0"/>
                  </a:lnTo>
                  <a:close/>
                </a:path>
              </a:pathLst>
            </a:custGeom>
            <a:gradFill rotWithShape="0">
              <a:gsLst>
                <a:gs pos="0">
                  <a:schemeClr val="bg1">
                    <a:gamma/>
                    <a:shade val="57647"/>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5" name="Freeform 37"/>
            <p:cNvSpPr>
              <a:spLocks/>
            </p:cNvSpPr>
            <p:nvPr/>
          </p:nvSpPr>
          <p:spPr bwMode="hidden">
            <a:xfrm>
              <a:off x="4694" y="0"/>
              <a:ext cx="1060" cy="1936"/>
            </a:xfrm>
            <a:custGeom>
              <a:avLst/>
              <a:gdLst/>
              <a:ahLst/>
              <a:cxnLst>
                <a:cxn ang="0">
                  <a:pos x="0" y="0"/>
                </a:cxn>
                <a:cxn ang="0">
                  <a:pos x="1058" y="1936"/>
                </a:cxn>
                <a:cxn ang="0">
                  <a:pos x="1058" y="1930"/>
                </a:cxn>
                <a:cxn ang="0">
                  <a:pos x="54" y="0"/>
                </a:cxn>
                <a:cxn ang="0">
                  <a:pos x="0" y="0"/>
                </a:cxn>
                <a:cxn ang="0">
                  <a:pos x="0" y="0"/>
                </a:cxn>
              </a:cxnLst>
              <a:rect l="0" t="0" r="r" b="b"/>
              <a:pathLst>
                <a:path w="1058" h="1936">
                  <a:moveTo>
                    <a:pt x="0" y="0"/>
                  </a:moveTo>
                  <a:lnTo>
                    <a:pt x="1058" y="1936"/>
                  </a:lnTo>
                  <a:lnTo>
                    <a:pt x="1058" y="1930"/>
                  </a:lnTo>
                  <a:lnTo>
                    <a:pt x="54" y="0"/>
                  </a:lnTo>
                  <a:lnTo>
                    <a:pt x="0" y="0"/>
                  </a:lnTo>
                  <a:lnTo>
                    <a:pt x="0" y="0"/>
                  </a:lnTo>
                  <a:close/>
                </a:path>
              </a:pathLst>
            </a:custGeom>
            <a:gradFill rotWithShape="0">
              <a:gsLst>
                <a:gs pos="0">
                  <a:schemeClr val="bg1">
                    <a:gamma/>
                    <a:shade val="72549"/>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6" name="Freeform 38"/>
            <p:cNvSpPr>
              <a:spLocks/>
            </p:cNvSpPr>
            <p:nvPr/>
          </p:nvSpPr>
          <p:spPr bwMode="hidden">
            <a:xfrm>
              <a:off x="4981" y="0"/>
              <a:ext cx="773" cy="1487"/>
            </a:xfrm>
            <a:custGeom>
              <a:avLst/>
              <a:gdLst/>
              <a:ahLst/>
              <a:cxnLst>
                <a:cxn ang="0">
                  <a:pos x="771" y="1433"/>
                </a:cxn>
                <a:cxn ang="0">
                  <a:pos x="42" y="0"/>
                </a:cxn>
                <a:cxn ang="0">
                  <a:pos x="0" y="0"/>
                </a:cxn>
                <a:cxn ang="0">
                  <a:pos x="771" y="1487"/>
                </a:cxn>
                <a:cxn ang="0">
                  <a:pos x="771" y="1433"/>
                </a:cxn>
                <a:cxn ang="0">
                  <a:pos x="771" y="1433"/>
                </a:cxn>
              </a:cxnLst>
              <a:rect l="0" t="0" r="r" b="b"/>
              <a:pathLst>
                <a:path w="771" h="1487">
                  <a:moveTo>
                    <a:pt x="771" y="1433"/>
                  </a:moveTo>
                  <a:lnTo>
                    <a:pt x="42" y="0"/>
                  </a:lnTo>
                  <a:lnTo>
                    <a:pt x="0" y="0"/>
                  </a:lnTo>
                  <a:lnTo>
                    <a:pt x="771" y="1487"/>
                  </a:lnTo>
                  <a:lnTo>
                    <a:pt x="771" y="1433"/>
                  </a:lnTo>
                  <a:lnTo>
                    <a:pt x="771" y="1433"/>
                  </a:lnTo>
                  <a:close/>
                </a:path>
              </a:pathLst>
            </a:custGeom>
            <a:gradFill rotWithShape="0">
              <a:gsLst>
                <a:gs pos="0">
                  <a:schemeClr val="bg1">
                    <a:gamma/>
                    <a:shade val="78824"/>
                    <a:invGamma/>
                  </a:schemeClr>
                </a:gs>
                <a:gs pos="100000">
                  <a:schemeClr val="bg1"/>
                </a:gs>
              </a:gsLst>
              <a:lin ang="270000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nvGrpSpPr>
            <p:cNvPr id="1068" name="Group 39"/>
            <p:cNvGrpSpPr>
              <a:grpSpLocks/>
            </p:cNvGrpSpPr>
            <p:nvPr userDrawn="1"/>
          </p:nvGrpSpPr>
          <p:grpSpPr bwMode="auto">
            <a:xfrm>
              <a:off x="0" y="1632"/>
              <a:ext cx="5758" cy="1858"/>
              <a:chOff x="0" y="1632"/>
              <a:chExt cx="5758" cy="1858"/>
            </a:xfrm>
          </p:grpSpPr>
          <p:sp>
            <p:nvSpPr>
              <p:cNvPr id="314408" name="Freeform 40"/>
              <p:cNvSpPr>
                <a:spLocks/>
              </p:cNvSpPr>
              <p:nvPr/>
            </p:nvSpPr>
            <p:spPr bwMode="hidden">
              <a:xfrm>
                <a:off x="0" y="1632"/>
                <a:ext cx="3670" cy="1313"/>
              </a:xfrm>
              <a:custGeom>
                <a:avLst/>
                <a:gdLst/>
                <a:ahLst/>
                <a:cxnLst>
                  <a:cxn ang="0">
                    <a:pos x="0" y="0"/>
                  </a:cxn>
                  <a:cxn ang="0">
                    <a:pos x="0" y="366"/>
                  </a:cxn>
                  <a:cxn ang="0">
                    <a:pos x="3635" y="1313"/>
                  </a:cxn>
                  <a:cxn ang="0">
                    <a:pos x="3647" y="1235"/>
                  </a:cxn>
                  <a:cxn ang="0">
                    <a:pos x="3659" y="1163"/>
                  </a:cxn>
                  <a:cxn ang="0">
                    <a:pos x="0" y="0"/>
                  </a:cxn>
                  <a:cxn ang="0">
                    <a:pos x="0" y="0"/>
                  </a:cxn>
                </a:cxnLst>
                <a:rect l="0" t="0" r="r" b="b"/>
                <a:pathLst>
                  <a:path w="3659" h="1313">
                    <a:moveTo>
                      <a:pt x="0" y="0"/>
                    </a:moveTo>
                    <a:lnTo>
                      <a:pt x="0" y="366"/>
                    </a:lnTo>
                    <a:lnTo>
                      <a:pt x="3635" y="1313"/>
                    </a:lnTo>
                    <a:lnTo>
                      <a:pt x="3647" y="1235"/>
                    </a:lnTo>
                    <a:lnTo>
                      <a:pt x="3659" y="1163"/>
                    </a:lnTo>
                    <a:lnTo>
                      <a:pt x="0" y="0"/>
                    </a:lnTo>
                    <a:lnTo>
                      <a:pt x="0" y="0"/>
                    </a:lnTo>
                    <a:close/>
                  </a:path>
                </a:pathLst>
              </a:custGeom>
              <a:gradFill rotWithShape="0">
                <a:gsLst>
                  <a:gs pos="0">
                    <a:schemeClr val="bg1">
                      <a:gamma/>
                      <a:shade val="72549"/>
                      <a:invGamma/>
                    </a:schemeClr>
                  </a:gs>
                  <a:gs pos="100000">
                    <a:schemeClr val="bg1"/>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sp>
            <p:nvSpPr>
              <p:cNvPr id="314409" name="Freeform 41"/>
              <p:cNvSpPr>
                <a:spLocks/>
              </p:cNvSpPr>
              <p:nvPr/>
            </p:nvSpPr>
            <p:spPr bwMode="hidden">
              <a:xfrm>
                <a:off x="3646" y="2795"/>
                <a:ext cx="2112" cy="695"/>
              </a:xfrm>
              <a:custGeom>
                <a:avLst/>
                <a:gdLst/>
                <a:ahLst/>
                <a:cxnLst>
                  <a:cxn ang="0">
                    <a:pos x="2105" y="665"/>
                  </a:cxn>
                  <a:cxn ang="0">
                    <a:pos x="24" y="0"/>
                  </a:cxn>
                  <a:cxn ang="0">
                    <a:pos x="12" y="72"/>
                  </a:cxn>
                  <a:cxn ang="0">
                    <a:pos x="0" y="150"/>
                  </a:cxn>
                  <a:cxn ang="0">
                    <a:pos x="2105" y="695"/>
                  </a:cxn>
                  <a:cxn ang="0">
                    <a:pos x="2105" y="665"/>
                  </a:cxn>
                  <a:cxn ang="0">
                    <a:pos x="2105" y="665"/>
                  </a:cxn>
                </a:cxnLst>
                <a:rect l="0" t="0" r="r" b="b"/>
                <a:pathLst>
                  <a:path w="2105" h="695">
                    <a:moveTo>
                      <a:pt x="2105" y="665"/>
                    </a:moveTo>
                    <a:lnTo>
                      <a:pt x="24" y="0"/>
                    </a:lnTo>
                    <a:lnTo>
                      <a:pt x="12" y="72"/>
                    </a:lnTo>
                    <a:lnTo>
                      <a:pt x="0" y="150"/>
                    </a:lnTo>
                    <a:lnTo>
                      <a:pt x="2105" y="695"/>
                    </a:lnTo>
                    <a:lnTo>
                      <a:pt x="2105" y="665"/>
                    </a:lnTo>
                    <a:lnTo>
                      <a:pt x="2105" y="665"/>
                    </a:lnTo>
                    <a:close/>
                  </a:path>
                </a:pathLst>
              </a:custGeom>
              <a:gradFill rotWithShape="0">
                <a:gsLst>
                  <a:gs pos="0">
                    <a:schemeClr val="bg1"/>
                  </a:gs>
                  <a:gs pos="100000">
                    <a:schemeClr val="bg1">
                      <a:gamma/>
                      <a:tint val="90980"/>
                      <a:invGamma/>
                    </a:schemeClr>
                  </a:gs>
                </a:gsLst>
                <a:lin ang="0" scaled="1"/>
              </a:gradFill>
              <a:ln w="9525">
                <a:noFill/>
                <a:round/>
                <a:headEnd/>
                <a:tailEnd/>
              </a:ln>
            </p:spPr>
            <p:txBody>
              <a:bodyPr/>
              <a:lstStyle/>
              <a:p>
                <a:pPr eaLnBrk="0" fontAlgn="base" hangingPunct="0">
                  <a:spcBef>
                    <a:spcPct val="0"/>
                  </a:spcBef>
                  <a:spcAft>
                    <a:spcPct val="0"/>
                  </a:spcAft>
                  <a:defRPr/>
                </a:pPr>
                <a:endParaRPr lang="en-US">
                  <a:solidFill>
                    <a:srgbClr val="FFFFFF"/>
                  </a:solidFill>
                </a:endParaRPr>
              </a:p>
            </p:txBody>
          </p:sp>
        </p:grpSp>
      </p:grpSp>
      <p:sp>
        <p:nvSpPr>
          <p:cNvPr id="314410" name="Rectangle 42"/>
          <p:cNvSpPr>
            <a:spLocks noGrp="1" noChangeArrowheads="1"/>
          </p:cNvSpPr>
          <p:nvPr>
            <p:ph type="title"/>
          </p:nvPr>
        </p:nvSpPr>
        <p:spPr bwMode="auto">
          <a:xfrm>
            <a:off x="457200" y="277813"/>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14411" name="Rectangle 4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14412" name="Rectangle 4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endParaRPr lang="en-US">
              <a:solidFill>
                <a:srgbClr val="FFFFFF"/>
              </a:solidFill>
            </a:endParaRPr>
          </a:p>
        </p:txBody>
      </p:sp>
      <p:sp>
        <p:nvSpPr>
          <p:cNvPr id="314413" name="Rectangle 4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r>
              <a:rPr lang="en-US" dirty="0" smtClean="0">
                <a:solidFill>
                  <a:srgbClr val="FFFFFF"/>
                </a:solidFill>
              </a:rPr>
              <a:t>© 2015. Cengage Learning.  </a:t>
            </a:r>
          </a:p>
          <a:p>
            <a:pPr fontAlgn="base">
              <a:spcBef>
                <a:spcPct val="0"/>
              </a:spcBef>
              <a:spcAft>
                <a:spcPct val="0"/>
              </a:spcAft>
              <a:defRPr/>
            </a:pPr>
            <a:r>
              <a:rPr lang="en-US" dirty="0" smtClean="0">
                <a:solidFill>
                  <a:srgbClr val="FFFFFF"/>
                </a:solidFill>
              </a:rPr>
              <a:t>All rights reserved.</a:t>
            </a:r>
            <a:endParaRPr lang="en-US" dirty="0">
              <a:solidFill>
                <a:srgbClr val="FFFFFF"/>
              </a:solidFill>
            </a:endParaRPr>
          </a:p>
        </p:txBody>
      </p:sp>
      <p:sp>
        <p:nvSpPr>
          <p:cNvPr id="314414" name="Rectangle 4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effectLst>
                  <a:outerShdw blurRad="38100" dist="38100" dir="2700000" algn="tl">
                    <a:srgbClr val="000000"/>
                  </a:outerShdw>
                </a:effectLst>
                <a:latin typeface="Arial" charset="0"/>
              </a:defRPr>
            </a:lvl1pPr>
          </a:lstStyle>
          <a:p>
            <a:pPr fontAlgn="base">
              <a:spcBef>
                <a:spcPct val="0"/>
              </a:spcBef>
              <a:spcAft>
                <a:spcPct val="0"/>
              </a:spcAft>
              <a:defRPr/>
            </a:pPr>
            <a:fld id="{91922CE8-FF08-4627-B9BD-DB440C6D8BED}" type="slidenum">
              <a:rPr lang="en-US">
                <a:solidFill>
                  <a:srgbClr val="FFFFFF"/>
                </a:solidFill>
              </a:rPr>
              <a:pPr fontAlgn="base">
                <a:spcBef>
                  <a:spcPct val="0"/>
                </a:spcBef>
                <a:spcAft>
                  <a:spcPct val="0"/>
                </a:spcAft>
                <a:defRPr/>
              </a:pPr>
              <a:t>‹#›</a:t>
            </a:fld>
            <a:endParaRPr lang="en-US">
              <a:solidFill>
                <a:srgbClr val="FFFFFF"/>
              </a:solidFill>
            </a:endParaRPr>
          </a:p>
        </p:txBody>
      </p:sp>
    </p:spTree>
    <p:extLst>
      <p:ext uri="{BB962C8B-B14F-4D97-AF65-F5344CB8AC3E}">
        <p14:creationId xmlns:p14="http://schemas.microsoft.com/office/powerpoint/2010/main" val="3371269007"/>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0" fontAlgn="base" hangingPunct="0">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0" fontAlgn="base" hangingPunct="0">
        <a:spcBef>
          <a:spcPct val="20000"/>
        </a:spcBef>
        <a:spcAft>
          <a:spcPct val="0"/>
        </a:spcAft>
        <a:buClr>
          <a:schemeClr val="hlink"/>
        </a:buClr>
        <a:buSzPct val="90000"/>
        <a:buFont typeface="Wingdings" pitchFamily="2" charset="2"/>
        <a:buBlip>
          <a:blip r:embed="rId13"/>
        </a:buBlip>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chemeClr val="accent2"/>
        </a:buClr>
        <a:buSzPct val="90000"/>
        <a:buFont typeface="Wingdings" pitchFamily="2" charset="2"/>
        <a:buBlip>
          <a:blip r:embed="rId14"/>
        </a:buBlip>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har char="–"/>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SzPct val="90000"/>
        <a:buFont typeface="Wingdings" pitchFamily="2" charset="2"/>
        <a:buBlip>
          <a:blip r:embed="rId15"/>
        </a:buBlip>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sz="quarter"/>
          </p:nvPr>
        </p:nvSpPr>
        <p:spPr/>
        <p:txBody>
          <a:bodyPr/>
          <a:lstStyle/>
          <a:p>
            <a:r>
              <a:rPr lang="en-US" sz="5400" i="1" dirty="0" smtClean="0"/>
              <a:t>Issues and Ethics in the Helping Professions</a:t>
            </a:r>
            <a:r>
              <a:rPr lang="en-US" sz="5400" dirty="0" smtClean="0"/>
              <a:t>, </a:t>
            </a:r>
            <a:br>
              <a:rPr lang="en-US" sz="5400" dirty="0" smtClean="0"/>
            </a:br>
            <a:r>
              <a:rPr lang="en-US" sz="5400" dirty="0" smtClean="0"/>
              <a:t>9th Edition</a:t>
            </a:r>
          </a:p>
        </p:txBody>
      </p:sp>
      <p:sp>
        <p:nvSpPr>
          <p:cNvPr id="2053" name="Rectangle 5"/>
          <p:cNvSpPr>
            <a:spLocks noGrp="1" noChangeArrowheads="1"/>
          </p:cNvSpPr>
          <p:nvPr>
            <p:ph type="subTitle" sz="quarter" idx="1"/>
          </p:nvPr>
        </p:nvSpPr>
        <p:spPr/>
        <p:txBody>
          <a:bodyPr/>
          <a:lstStyle/>
          <a:p>
            <a:r>
              <a:rPr lang="en-US" sz="2400" dirty="0" smtClean="0"/>
              <a:t>by Gerald Corey, Marianne Schneider Corey, Cindy Corey, and Patrick </a:t>
            </a:r>
            <a:r>
              <a:rPr lang="en-US" sz="2400" dirty="0" err="1" smtClean="0"/>
              <a:t>Callanan</a:t>
            </a:r>
            <a:r>
              <a:rPr lang="en-US" sz="2400" dirty="0" smtClean="0"/>
              <a:t>   </a:t>
            </a:r>
          </a:p>
          <a:p>
            <a:r>
              <a:rPr lang="en-US" sz="2400" dirty="0" smtClean="0"/>
              <a:t> </a:t>
            </a:r>
            <a:r>
              <a:rPr lang="en-US" sz="2000" dirty="0" smtClean="0"/>
              <a:t>with Michelle </a:t>
            </a:r>
            <a:r>
              <a:rPr lang="en-US" sz="2000" dirty="0" err="1" smtClean="0"/>
              <a:t>Muratori</a:t>
            </a:r>
            <a:r>
              <a:rPr lang="en-US" sz="2000" dirty="0" smtClean="0"/>
              <a:t>, </a:t>
            </a:r>
            <a:r>
              <a:rPr lang="en-US" sz="2000" i="1" dirty="0" smtClean="0"/>
              <a:t>Johns Hopkins University</a:t>
            </a:r>
          </a:p>
        </p:txBody>
      </p:sp>
      <p:sp>
        <p:nvSpPr>
          <p:cNvPr id="2" name="Footer Placeholder 1"/>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4097570759"/>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smtClean="0"/>
              <a:t>Ethical Issues in the Diversity Training of Group Workers</a:t>
            </a:r>
            <a:endParaRPr lang="en-US" dirty="0" smtClean="0"/>
          </a:p>
        </p:txBody>
      </p:sp>
      <p:sp>
        <p:nvSpPr>
          <p:cNvPr id="425987" name="Rectangle 3"/>
          <p:cNvSpPr>
            <a:spLocks noGrp="1" noChangeArrowheads="1"/>
          </p:cNvSpPr>
          <p:nvPr>
            <p:ph idx="1"/>
          </p:nvPr>
        </p:nvSpPr>
        <p:spPr/>
        <p:txBody>
          <a:bodyPr/>
          <a:lstStyle/>
          <a:p>
            <a:r>
              <a:rPr lang="en-US" dirty="0" smtClean="0"/>
              <a:t>Group counselors are committed to expanding their services to create new ways of developing groups and identifying members to promote equity, access, harmony, and participation.</a:t>
            </a:r>
          </a:p>
          <a:p>
            <a:r>
              <a:rPr lang="en-US" dirty="0" smtClean="0"/>
              <a:t>Group counselors promote egalitarianism by educating group members about their rights.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71342691"/>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smtClean="0"/>
              <a:t>Ethical Issues in the Diversity Training of Group Workers</a:t>
            </a:r>
            <a:endParaRPr lang="en-US" dirty="0" smtClean="0"/>
          </a:p>
        </p:txBody>
      </p:sp>
      <p:sp>
        <p:nvSpPr>
          <p:cNvPr id="425987" name="Rectangle 3"/>
          <p:cNvSpPr>
            <a:spLocks noGrp="1" noChangeArrowheads="1"/>
          </p:cNvSpPr>
          <p:nvPr>
            <p:ph idx="1"/>
          </p:nvPr>
        </p:nvSpPr>
        <p:spPr/>
        <p:txBody>
          <a:bodyPr/>
          <a:lstStyle/>
          <a:p>
            <a:r>
              <a:rPr lang="en-US" dirty="0" smtClean="0"/>
              <a:t>Group counselors establish norms that accept, value, and respect cultural differences. </a:t>
            </a:r>
          </a:p>
          <a:p>
            <a:r>
              <a:rPr lang="en-US" dirty="0" smtClean="0"/>
              <a:t>Group counselors model relationship skills that are basic to establishing and maintaining connections between multicultural group members.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249039354"/>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smtClean="0"/>
              <a:t>Ethical Issues in the Diversity Training of Group Workers</a:t>
            </a:r>
            <a:endParaRPr lang="en-US" dirty="0" smtClean="0"/>
          </a:p>
        </p:txBody>
      </p:sp>
      <p:sp>
        <p:nvSpPr>
          <p:cNvPr id="425987" name="Rectangle 3"/>
          <p:cNvSpPr>
            <a:spLocks noGrp="1" noChangeArrowheads="1"/>
          </p:cNvSpPr>
          <p:nvPr>
            <p:ph idx="1"/>
          </p:nvPr>
        </p:nvSpPr>
        <p:spPr/>
        <p:txBody>
          <a:bodyPr/>
          <a:lstStyle/>
          <a:p>
            <a:r>
              <a:rPr lang="en-US" dirty="0" smtClean="0"/>
              <a:t>Group counselors with a social justice orientation are aware that individual change occurs through social change, and they advocate with clients and on behalf of clients.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67296227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3938" name="Rectangle 2"/>
          <p:cNvSpPr>
            <a:spLocks noGrp="1" noChangeArrowheads="1"/>
          </p:cNvSpPr>
          <p:nvPr>
            <p:ph type="title"/>
          </p:nvPr>
        </p:nvSpPr>
        <p:spPr/>
        <p:txBody>
          <a:bodyPr/>
          <a:lstStyle/>
          <a:p>
            <a:r>
              <a:rPr lang="en-US" smtClean="0"/>
              <a:t>Ethical Issues in Co-leadership</a:t>
            </a:r>
          </a:p>
        </p:txBody>
      </p:sp>
      <p:sp>
        <p:nvSpPr>
          <p:cNvPr id="423939" name="Rectangle 3"/>
          <p:cNvSpPr>
            <a:spLocks noGrp="1" noChangeArrowheads="1"/>
          </p:cNvSpPr>
          <p:nvPr>
            <p:ph idx="1"/>
          </p:nvPr>
        </p:nvSpPr>
        <p:spPr/>
        <p:txBody>
          <a:bodyPr/>
          <a:lstStyle/>
          <a:p>
            <a:r>
              <a:rPr lang="en-US" dirty="0" smtClean="0"/>
              <a:t>Co-leaders who complement and balance each other can provide useful modeling for members, share responsibilities, and provide mutual support.</a:t>
            </a:r>
          </a:p>
          <a:p>
            <a:r>
              <a:rPr lang="en-US" dirty="0" smtClean="0"/>
              <a:t>Drawbacks to the co-leadership model include ineffective communication, competition between leaders, and overdependence on the co-leader.</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07931217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962" name="Rectangle 2"/>
          <p:cNvSpPr>
            <a:spLocks noGrp="1" noChangeArrowheads="1"/>
          </p:cNvSpPr>
          <p:nvPr>
            <p:ph type="title"/>
          </p:nvPr>
        </p:nvSpPr>
        <p:spPr/>
        <p:txBody>
          <a:bodyPr/>
          <a:lstStyle/>
          <a:p>
            <a:r>
              <a:rPr lang="en-US" smtClean="0"/>
              <a:t>Ethical Issues in Co-leadership</a:t>
            </a:r>
          </a:p>
        </p:txBody>
      </p:sp>
      <p:sp>
        <p:nvSpPr>
          <p:cNvPr id="424963" name="Rectangle 3"/>
          <p:cNvSpPr>
            <a:spLocks noGrp="1" noChangeArrowheads="1"/>
          </p:cNvSpPr>
          <p:nvPr>
            <p:ph idx="1"/>
          </p:nvPr>
        </p:nvSpPr>
        <p:spPr/>
        <p:txBody>
          <a:bodyPr/>
          <a:lstStyle/>
          <a:p>
            <a:r>
              <a:rPr lang="en-US" dirty="0"/>
              <a:t>Unresolved conflicts between the leaders can result in splitting within the group. </a:t>
            </a:r>
          </a:p>
          <a:p>
            <a:r>
              <a:rPr lang="en-US" dirty="0" smtClean="0"/>
              <a:t>Co-leaders need to be committed to identify and resolve issues that interfere with them working effectively in the group. </a:t>
            </a:r>
          </a:p>
          <a:p>
            <a:r>
              <a:rPr lang="en-US" dirty="0" smtClean="0"/>
              <a:t>Supervision should include opportunities for co-leaders to explore personal beliefs and perspectives about co-facilitation.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466066000"/>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0098" name="Rectangle 1026"/>
          <p:cNvSpPr>
            <a:spLocks noGrp="1" noChangeArrowheads="1"/>
          </p:cNvSpPr>
          <p:nvPr>
            <p:ph type="title"/>
          </p:nvPr>
        </p:nvSpPr>
        <p:spPr/>
        <p:txBody>
          <a:bodyPr/>
          <a:lstStyle/>
          <a:p>
            <a:r>
              <a:rPr lang="en-US" dirty="0" smtClean="0"/>
              <a:t>Ethical Issues in </a:t>
            </a:r>
            <a:br>
              <a:rPr lang="en-US" dirty="0" smtClean="0"/>
            </a:br>
            <a:r>
              <a:rPr lang="en-US" dirty="0" smtClean="0"/>
              <a:t>Group Membership</a:t>
            </a:r>
          </a:p>
        </p:txBody>
      </p:sp>
      <p:sp>
        <p:nvSpPr>
          <p:cNvPr id="260099" name="Rectangle 1027"/>
          <p:cNvSpPr>
            <a:spLocks noGrp="1" noChangeArrowheads="1"/>
          </p:cNvSpPr>
          <p:nvPr>
            <p:ph idx="1"/>
          </p:nvPr>
        </p:nvSpPr>
        <p:spPr/>
        <p:txBody>
          <a:bodyPr/>
          <a:lstStyle/>
          <a:p>
            <a:r>
              <a:rPr lang="en-US" dirty="0" smtClean="0"/>
              <a:t>Informed consent </a:t>
            </a:r>
          </a:p>
          <a:p>
            <a:r>
              <a:rPr lang="en-US" dirty="0" smtClean="0"/>
              <a:t>Screening and selection </a:t>
            </a:r>
          </a:p>
          <a:p>
            <a:r>
              <a:rPr lang="en-US" dirty="0" smtClean="0"/>
              <a:t>Preparing group participants</a:t>
            </a:r>
          </a:p>
          <a:p>
            <a:r>
              <a:rPr lang="en-US" dirty="0" smtClean="0"/>
              <a:t>Involuntary participation </a:t>
            </a:r>
          </a:p>
          <a:p>
            <a:r>
              <a:rPr lang="en-US" dirty="0" smtClean="0"/>
              <a:t>Freedom to leave group</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397188546"/>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5202" name="Rectangle 2"/>
          <p:cNvSpPr>
            <a:spLocks noGrp="1" noChangeArrowheads="1"/>
          </p:cNvSpPr>
          <p:nvPr>
            <p:ph type="title"/>
          </p:nvPr>
        </p:nvSpPr>
        <p:spPr/>
        <p:txBody>
          <a:bodyPr/>
          <a:lstStyle/>
          <a:p>
            <a:r>
              <a:rPr lang="en-US" dirty="0" smtClean="0"/>
              <a:t>Ethical Issues in </a:t>
            </a:r>
            <a:br>
              <a:rPr lang="en-US" dirty="0" smtClean="0"/>
            </a:br>
            <a:r>
              <a:rPr lang="en-US" dirty="0" smtClean="0"/>
              <a:t>Group Membership</a:t>
            </a:r>
          </a:p>
        </p:txBody>
      </p:sp>
      <p:sp>
        <p:nvSpPr>
          <p:cNvPr id="435203" name="Rectangle 3"/>
          <p:cNvSpPr>
            <a:spLocks noGrp="1" noChangeArrowheads="1"/>
          </p:cNvSpPr>
          <p:nvPr>
            <p:ph idx="1"/>
          </p:nvPr>
        </p:nvSpPr>
        <p:spPr/>
        <p:txBody>
          <a:bodyPr/>
          <a:lstStyle/>
          <a:p>
            <a:r>
              <a:rPr lang="en-US" dirty="0" smtClean="0"/>
              <a:t>Psychological risks</a:t>
            </a:r>
          </a:p>
          <a:p>
            <a:r>
              <a:rPr lang="en-US" dirty="0" smtClean="0"/>
              <a:t>Confidentiality in groups</a:t>
            </a:r>
          </a:p>
          <a:p>
            <a:pPr lvl="1"/>
            <a:r>
              <a:rPr lang="en-US" dirty="0"/>
              <a:t>E</a:t>
            </a:r>
            <a:r>
              <a:rPr lang="en-US" dirty="0" smtClean="0"/>
              <a:t>xceptions to confidentiality</a:t>
            </a:r>
          </a:p>
          <a:p>
            <a:pPr lvl="1"/>
            <a:r>
              <a:rPr lang="en-US" dirty="0"/>
              <a:t>C</a:t>
            </a:r>
            <a:r>
              <a:rPr lang="en-US" dirty="0" smtClean="0"/>
              <a:t>onfidentiality with minors</a:t>
            </a:r>
          </a:p>
          <a:p>
            <a:pPr lvl="1"/>
            <a:r>
              <a:rPr lang="en-US" dirty="0"/>
              <a:t>C</a:t>
            </a:r>
            <a:r>
              <a:rPr lang="en-US" dirty="0" smtClean="0"/>
              <a:t>onfidentiality with online groups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78311893"/>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124" name="Rectangle 4"/>
          <p:cNvSpPr>
            <a:spLocks noGrp="1" noChangeArrowheads="1"/>
          </p:cNvSpPr>
          <p:nvPr>
            <p:ph type="title"/>
          </p:nvPr>
        </p:nvSpPr>
        <p:spPr/>
        <p:txBody>
          <a:bodyPr/>
          <a:lstStyle/>
          <a:p>
            <a:r>
              <a:rPr lang="en-US" dirty="0" smtClean="0"/>
              <a:t>Unethical Use of </a:t>
            </a:r>
            <a:br>
              <a:rPr lang="en-US" dirty="0" smtClean="0"/>
            </a:br>
            <a:r>
              <a:rPr lang="en-US" dirty="0" smtClean="0"/>
              <a:t>Group Techniques</a:t>
            </a:r>
          </a:p>
        </p:txBody>
      </p:sp>
      <p:sp>
        <p:nvSpPr>
          <p:cNvPr id="261125" name="Rectangle 5"/>
          <p:cNvSpPr>
            <a:spLocks noGrp="1" noChangeArrowheads="1"/>
          </p:cNvSpPr>
          <p:nvPr>
            <p:ph idx="1"/>
          </p:nvPr>
        </p:nvSpPr>
        <p:spPr/>
        <p:txBody>
          <a:bodyPr/>
          <a:lstStyle/>
          <a:p>
            <a:r>
              <a:rPr lang="en-US" dirty="0" smtClean="0"/>
              <a:t>It is unethical for group leaders to use techniques:</a:t>
            </a:r>
          </a:p>
          <a:p>
            <a:pPr lvl="1"/>
            <a:r>
              <a:rPr lang="en-US" dirty="0"/>
              <a:t>T</a:t>
            </a:r>
            <a:r>
              <a:rPr lang="en-US" dirty="0" smtClean="0"/>
              <a:t>hat are unfamiliar</a:t>
            </a:r>
          </a:p>
          <a:p>
            <a:pPr lvl="1"/>
            <a:r>
              <a:rPr lang="en-US" dirty="0"/>
              <a:t>T</a:t>
            </a:r>
            <a:r>
              <a:rPr lang="en-US" dirty="0" smtClean="0"/>
              <a:t>o serve a hidden agenda or enhance power</a:t>
            </a:r>
          </a:p>
          <a:p>
            <a:pPr lvl="1"/>
            <a:r>
              <a:rPr lang="en-US" dirty="0"/>
              <a:t>S</a:t>
            </a:r>
            <a:r>
              <a:rPr lang="en-US" dirty="0" smtClean="0"/>
              <a:t>olely to create an intense atmosphere</a:t>
            </a:r>
          </a:p>
          <a:p>
            <a:pPr lvl="1"/>
            <a:r>
              <a:rPr lang="en-US" dirty="0"/>
              <a:t>T</a:t>
            </a:r>
            <a:r>
              <a:rPr lang="en-US" dirty="0" smtClean="0"/>
              <a:t>o pressure members or deprive them of their dignity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48300055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2146" name="Rectangle 2"/>
          <p:cNvSpPr>
            <a:spLocks noGrp="1" noChangeArrowheads="1"/>
          </p:cNvSpPr>
          <p:nvPr>
            <p:ph type="title"/>
          </p:nvPr>
        </p:nvSpPr>
        <p:spPr/>
        <p:txBody>
          <a:bodyPr/>
          <a:lstStyle/>
          <a:p>
            <a:r>
              <a:rPr lang="en-US" smtClean="0"/>
              <a:t>Recommendations in Using </a:t>
            </a:r>
            <a:br>
              <a:rPr lang="en-US" smtClean="0"/>
            </a:br>
            <a:r>
              <a:rPr lang="en-US" smtClean="0"/>
              <a:t>Group Techniques</a:t>
            </a:r>
          </a:p>
        </p:txBody>
      </p:sp>
      <p:sp>
        <p:nvSpPr>
          <p:cNvPr id="262147" name="Rectangle 3"/>
          <p:cNvSpPr>
            <a:spLocks noGrp="1" noChangeArrowheads="1"/>
          </p:cNvSpPr>
          <p:nvPr>
            <p:ph idx="1"/>
          </p:nvPr>
        </p:nvSpPr>
        <p:spPr/>
        <p:txBody>
          <a:bodyPr/>
          <a:lstStyle/>
          <a:p>
            <a:r>
              <a:rPr lang="en-US" dirty="0" smtClean="0"/>
              <a:t>Techniques should have therapeutic purpose.</a:t>
            </a:r>
          </a:p>
          <a:p>
            <a:r>
              <a:rPr lang="en-US" dirty="0" smtClean="0"/>
              <a:t>Techniques should be grounded in a theoretical framework.</a:t>
            </a:r>
          </a:p>
          <a:p>
            <a:r>
              <a:rPr lang="en-US" dirty="0" smtClean="0"/>
              <a:t>Client’s self-exploration should be fostered.</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51739395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smtClean="0"/>
              <a:t>Recommendations in Using </a:t>
            </a:r>
            <a:br>
              <a:rPr lang="en-US" smtClean="0"/>
            </a:br>
            <a:r>
              <a:rPr lang="en-US" smtClean="0"/>
              <a:t>Group Techniques</a:t>
            </a:r>
          </a:p>
        </p:txBody>
      </p:sp>
      <p:sp>
        <p:nvSpPr>
          <p:cNvPr id="427011" name="Rectangle 3"/>
          <p:cNvSpPr>
            <a:spLocks noGrp="1" noChangeArrowheads="1"/>
          </p:cNvSpPr>
          <p:nvPr>
            <p:ph idx="1"/>
          </p:nvPr>
        </p:nvSpPr>
        <p:spPr/>
        <p:txBody>
          <a:bodyPr/>
          <a:lstStyle/>
          <a:p>
            <a:r>
              <a:rPr lang="en-US" dirty="0"/>
              <a:t>Leaders should modify techniques for culturally diverse clients.</a:t>
            </a:r>
          </a:p>
          <a:p>
            <a:r>
              <a:rPr lang="en-US" dirty="0"/>
              <a:t>Techniques shouldn’t be used haphazardly.</a:t>
            </a:r>
          </a:p>
          <a:p>
            <a:r>
              <a:rPr lang="en-US" dirty="0" smtClean="0"/>
              <a:t>Techniques should be introduced in a timely and sensitive manner.</a:t>
            </a:r>
          </a:p>
          <a:p>
            <a:r>
              <a:rPr lang="en-US" dirty="0" smtClean="0"/>
              <a:t>Group members should be given freedom to participate or pass on experiments.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54145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9538" name="Rectangle 2"/>
          <p:cNvSpPr>
            <a:spLocks noGrp="1" noChangeArrowheads="1"/>
          </p:cNvSpPr>
          <p:nvPr>
            <p:ph type="title"/>
          </p:nvPr>
        </p:nvSpPr>
        <p:spPr/>
        <p:txBody>
          <a:bodyPr/>
          <a:lstStyle/>
          <a:p>
            <a:r>
              <a:rPr lang="en-US" dirty="0" smtClean="0"/>
              <a:t>Ethical issues in Group Work</a:t>
            </a:r>
          </a:p>
        </p:txBody>
      </p:sp>
      <p:sp>
        <p:nvSpPr>
          <p:cNvPr id="449539" name="Rectangle 3"/>
          <p:cNvSpPr>
            <a:spLocks noGrp="1" noChangeArrowheads="1"/>
          </p:cNvSpPr>
          <p:nvPr>
            <p:ph type="body" idx="1"/>
          </p:nvPr>
        </p:nvSpPr>
        <p:spPr/>
        <p:txBody>
          <a:bodyPr/>
          <a:lstStyle/>
          <a:p>
            <a:r>
              <a:rPr lang="en-US" dirty="0" smtClean="0"/>
              <a:t>Chapter 12</a:t>
            </a:r>
          </a:p>
        </p:txBody>
      </p:sp>
      <p:sp>
        <p:nvSpPr>
          <p:cNvPr id="4"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526374809"/>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smtClean="0"/>
              <a:t>Recommendations in Using </a:t>
            </a:r>
            <a:br>
              <a:rPr lang="en-US" smtClean="0"/>
            </a:br>
            <a:r>
              <a:rPr lang="en-US" smtClean="0"/>
              <a:t>Group Techniques</a:t>
            </a:r>
          </a:p>
        </p:txBody>
      </p:sp>
      <p:sp>
        <p:nvSpPr>
          <p:cNvPr id="427011" name="Rectangle 3"/>
          <p:cNvSpPr>
            <a:spLocks noGrp="1" noChangeArrowheads="1"/>
          </p:cNvSpPr>
          <p:nvPr>
            <p:ph idx="1"/>
          </p:nvPr>
        </p:nvSpPr>
        <p:spPr/>
        <p:txBody>
          <a:bodyPr/>
          <a:lstStyle/>
          <a:p>
            <a:r>
              <a:rPr lang="en-US" dirty="0" smtClean="0"/>
              <a:t>Group leaders should use techniques with which they are familiar </a:t>
            </a:r>
          </a:p>
          <a:p>
            <a:r>
              <a:rPr lang="en-US" dirty="0" smtClean="0"/>
              <a:t>Leaders should be aware of potential impact of techniques.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39960278"/>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smtClean="0"/>
              <a:t>Social Media in Group Work</a:t>
            </a:r>
            <a:endParaRPr lang="en-US" dirty="0" smtClean="0"/>
          </a:p>
        </p:txBody>
      </p:sp>
      <p:sp>
        <p:nvSpPr>
          <p:cNvPr id="427011" name="Rectangle 3"/>
          <p:cNvSpPr>
            <a:spLocks noGrp="1" noChangeArrowheads="1"/>
          </p:cNvSpPr>
          <p:nvPr>
            <p:ph idx="1"/>
          </p:nvPr>
        </p:nvSpPr>
        <p:spPr/>
        <p:txBody>
          <a:bodyPr/>
          <a:lstStyle/>
          <a:p>
            <a:r>
              <a:rPr lang="en-US" dirty="0" smtClean="0"/>
              <a:t>Confidentiality and issues of privacy take on added dimensions when group members and leaders communicate via the Internet. </a:t>
            </a:r>
          </a:p>
          <a:p>
            <a:r>
              <a:rPr lang="en-US" dirty="0" smtClean="0"/>
              <a:t>Research focused on the intersection of digital technology and therapy is in its infancy.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560756414"/>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7010" name="Rectangle 2"/>
          <p:cNvSpPr>
            <a:spLocks noGrp="1" noChangeArrowheads="1"/>
          </p:cNvSpPr>
          <p:nvPr>
            <p:ph type="title"/>
          </p:nvPr>
        </p:nvSpPr>
        <p:spPr/>
        <p:txBody>
          <a:bodyPr/>
          <a:lstStyle/>
          <a:p>
            <a:r>
              <a:rPr lang="en-US" smtClean="0"/>
              <a:t>Social Media in Group Work</a:t>
            </a:r>
            <a:endParaRPr lang="en-US" dirty="0" smtClean="0"/>
          </a:p>
        </p:txBody>
      </p:sp>
      <p:sp>
        <p:nvSpPr>
          <p:cNvPr id="427011" name="Rectangle 3"/>
          <p:cNvSpPr>
            <a:spLocks noGrp="1" noChangeArrowheads="1"/>
          </p:cNvSpPr>
          <p:nvPr>
            <p:ph idx="1"/>
          </p:nvPr>
        </p:nvSpPr>
        <p:spPr/>
        <p:txBody>
          <a:bodyPr/>
          <a:lstStyle/>
          <a:p>
            <a:r>
              <a:rPr lang="en-US" dirty="0" smtClean="0"/>
              <a:t>Group workers need to prepare themselves to receive a “Friend Request” from either current or former members of the groups they lead. </a:t>
            </a:r>
          </a:p>
          <a:p>
            <a:pPr lvl="1"/>
            <a:r>
              <a:rPr lang="en-US" dirty="0" smtClean="0"/>
              <a:t>This seemingly straightforward request is quite complex and requires a great deal of reflection.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456521724"/>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034" name="Rectangle 2"/>
          <p:cNvSpPr>
            <a:spLocks noGrp="1" noChangeArrowheads="1"/>
          </p:cNvSpPr>
          <p:nvPr>
            <p:ph type="title"/>
          </p:nvPr>
        </p:nvSpPr>
        <p:spPr/>
        <p:txBody>
          <a:bodyPr/>
          <a:lstStyle/>
          <a:p>
            <a:r>
              <a:rPr lang="en-US" smtClean="0"/>
              <a:t>Termination in Closed Groups</a:t>
            </a:r>
          </a:p>
        </p:txBody>
      </p:sp>
      <p:sp>
        <p:nvSpPr>
          <p:cNvPr id="428035" name="Rectangle 3"/>
          <p:cNvSpPr>
            <a:spLocks noGrp="1" noChangeArrowheads="1"/>
          </p:cNvSpPr>
          <p:nvPr>
            <p:ph idx="1"/>
          </p:nvPr>
        </p:nvSpPr>
        <p:spPr/>
        <p:txBody>
          <a:bodyPr/>
          <a:lstStyle/>
          <a:p>
            <a:r>
              <a:rPr lang="en-US" dirty="0" smtClean="0"/>
              <a:t>In a closed group, the task of leaders is to help members review their individual work and the evolving patterns from the first to the final session. </a:t>
            </a:r>
          </a:p>
          <a:p>
            <a:r>
              <a:rPr lang="en-US" dirty="0" smtClean="0"/>
              <a:t>Informed consent involves talking with group members from the beginning of a group experience about the ending and how to terminate productively.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5707966"/>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9058" name="Rectangle 2"/>
          <p:cNvSpPr>
            <a:spLocks noGrp="1" noChangeArrowheads="1"/>
          </p:cNvSpPr>
          <p:nvPr>
            <p:ph type="title"/>
          </p:nvPr>
        </p:nvSpPr>
        <p:spPr/>
        <p:txBody>
          <a:bodyPr/>
          <a:lstStyle/>
          <a:p>
            <a:r>
              <a:rPr lang="en-US" smtClean="0"/>
              <a:t>Termination in Open Groups</a:t>
            </a:r>
            <a:endParaRPr lang="en-US" dirty="0" smtClean="0"/>
          </a:p>
        </p:txBody>
      </p:sp>
      <p:sp>
        <p:nvSpPr>
          <p:cNvPr id="429059" name="Rectangle 3"/>
          <p:cNvSpPr>
            <a:spLocks noGrp="1" noChangeArrowheads="1"/>
          </p:cNvSpPr>
          <p:nvPr>
            <p:ph idx="1"/>
          </p:nvPr>
        </p:nvSpPr>
        <p:spPr/>
        <p:txBody>
          <a:bodyPr/>
          <a:lstStyle/>
          <a:p>
            <a:r>
              <a:rPr lang="en-US" dirty="0" smtClean="0"/>
              <a:t>Teach members to give adequate notice when they decide it is time to terminate.</a:t>
            </a:r>
          </a:p>
          <a:p>
            <a:r>
              <a:rPr lang="en-US" dirty="0" smtClean="0"/>
              <a:t>If the member’s intention to leave is not adequately discussed in the group, this can undermine potentially valuable group experiences.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161859983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smtClean="0"/>
              <a:t>Termination in Open Groups</a:t>
            </a:r>
          </a:p>
        </p:txBody>
      </p:sp>
      <p:sp>
        <p:nvSpPr>
          <p:cNvPr id="430083" name="Rectangle 3"/>
          <p:cNvSpPr>
            <a:spLocks noGrp="1" noChangeArrowheads="1"/>
          </p:cNvSpPr>
          <p:nvPr>
            <p:ph idx="1"/>
          </p:nvPr>
        </p:nvSpPr>
        <p:spPr/>
        <p:txBody>
          <a:bodyPr/>
          <a:lstStyle/>
          <a:p>
            <a:r>
              <a:rPr lang="en-US" dirty="0"/>
              <a:t>An ideal termination is one that has been mutually agreed upon by the member and the leader and for which there is sufficient time to work through the process of loss and separation.</a:t>
            </a:r>
          </a:p>
          <a:p>
            <a:r>
              <a:rPr lang="en-US" dirty="0" smtClean="0"/>
              <a:t>Assist members who are leaving with reviewing what they have learned in the group and what they intend to do with this learning.</a:t>
            </a:r>
          </a:p>
        </p:txBody>
      </p:sp>
      <p:sp>
        <p:nvSpPr>
          <p:cNvPr id="5" name="Footer Placeholder 4"/>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869337988"/>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82" name="Rectangle 2"/>
          <p:cNvSpPr>
            <a:spLocks noGrp="1" noChangeArrowheads="1"/>
          </p:cNvSpPr>
          <p:nvPr>
            <p:ph type="title"/>
          </p:nvPr>
        </p:nvSpPr>
        <p:spPr/>
        <p:txBody>
          <a:bodyPr/>
          <a:lstStyle/>
          <a:p>
            <a:r>
              <a:rPr lang="en-US" smtClean="0"/>
              <a:t>Termination in Open Groups</a:t>
            </a:r>
          </a:p>
        </p:txBody>
      </p:sp>
      <p:sp>
        <p:nvSpPr>
          <p:cNvPr id="430083" name="Rectangle 3"/>
          <p:cNvSpPr>
            <a:spLocks noGrp="1" noChangeArrowheads="1"/>
          </p:cNvSpPr>
          <p:nvPr>
            <p:ph idx="1"/>
          </p:nvPr>
        </p:nvSpPr>
        <p:spPr/>
        <p:txBody>
          <a:bodyPr/>
          <a:lstStyle/>
          <a:p>
            <a:r>
              <a:rPr lang="en-US" dirty="0" smtClean="0"/>
              <a:t>Remaining group members often have reactions about the loss of a member.</a:t>
            </a:r>
          </a:p>
          <a:p>
            <a:pPr lvl="1"/>
            <a:r>
              <a:rPr lang="en-US" dirty="0" smtClean="0"/>
              <a:t>Give them an opportunity to express their thoughts and feelings.</a:t>
            </a:r>
          </a:p>
        </p:txBody>
      </p:sp>
      <p:sp>
        <p:nvSpPr>
          <p:cNvPr id="5" name="Footer Placeholder 4"/>
          <p:cNvSpPr>
            <a:spLocks noGrp="1"/>
          </p:cNvSpPr>
          <p:nvPr>
            <p:ph type="ftr" sz="quarter" idx="11"/>
          </p:nvPr>
        </p:nvSpPr>
        <p:spPr/>
        <p:txBody>
          <a:bodyPr/>
          <a:lstStyle/>
          <a:p>
            <a:r>
              <a:rPr lang="en-US" smtClean="0"/>
              <a:t>© 2015. Cengage Learning.   </a:t>
            </a:r>
          </a:p>
          <a:p>
            <a:r>
              <a:rPr lang="en-US" smtClean="0"/>
              <a:t>All rights reserved.</a:t>
            </a:r>
            <a:endParaRPr lang="en-US" dirty="0"/>
          </a:p>
        </p:txBody>
      </p:sp>
    </p:spTree>
    <p:extLst>
      <p:ext uri="{BB962C8B-B14F-4D97-AF65-F5344CB8AC3E}">
        <p14:creationId xmlns:p14="http://schemas.microsoft.com/office/powerpoint/2010/main" val="207107166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050" name="Rectangle 2"/>
          <p:cNvSpPr>
            <a:spLocks noGrp="1" noChangeArrowheads="1"/>
          </p:cNvSpPr>
          <p:nvPr>
            <p:ph type="title"/>
          </p:nvPr>
        </p:nvSpPr>
        <p:spPr/>
        <p:txBody>
          <a:bodyPr/>
          <a:lstStyle/>
          <a:p>
            <a:r>
              <a:rPr lang="en-US" dirty="0" smtClean="0"/>
              <a:t>Ethical Issues in Group Therapy</a:t>
            </a:r>
          </a:p>
        </p:txBody>
      </p:sp>
      <p:sp>
        <p:nvSpPr>
          <p:cNvPr id="258051" name="Rectangle 3"/>
          <p:cNvSpPr>
            <a:spLocks noGrp="1" noChangeArrowheads="1"/>
          </p:cNvSpPr>
          <p:nvPr>
            <p:ph idx="1"/>
          </p:nvPr>
        </p:nvSpPr>
        <p:spPr/>
        <p:txBody>
          <a:bodyPr/>
          <a:lstStyle/>
          <a:p>
            <a:r>
              <a:rPr lang="en-US" dirty="0" smtClean="0"/>
              <a:t>Professional training standards:</a:t>
            </a:r>
          </a:p>
          <a:p>
            <a:pPr lvl="1"/>
            <a:r>
              <a:rPr lang="en-US" dirty="0" smtClean="0"/>
              <a:t>Knowledge competencies</a:t>
            </a:r>
          </a:p>
          <a:p>
            <a:pPr lvl="1"/>
            <a:r>
              <a:rPr lang="en-US" dirty="0" smtClean="0"/>
              <a:t>Skill competencies</a:t>
            </a:r>
          </a:p>
          <a:p>
            <a:r>
              <a:rPr lang="en-US" dirty="0" smtClean="0"/>
              <a:t>Training for various types of groups:</a:t>
            </a:r>
          </a:p>
          <a:p>
            <a:pPr lvl="1"/>
            <a:r>
              <a:rPr lang="en-US" dirty="0" smtClean="0"/>
              <a:t>Task and work groups</a:t>
            </a:r>
          </a:p>
          <a:p>
            <a:pPr lvl="1"/>
            <a:r>
              <a:rPr lang="en-US" dirty="0" err="1"/>
              <a:t>P</a:t>
            </a:r>
            <a:r>
              <a:rPr lang="en-US" dirty="0" err="1" smtClean="0"/>
              <a:t>sychoeducational</a:t>
            </a:r>
            <a:r>
              <a:rPr lang="en-US" dirty="0" smtClean="0"/>
              <a:t> groups</a:t>
            </a:r>
          </a:p>
          <a:p>
            <a:pPr lvl="1"/>
            <a:r>
              <a:rPr lang="en-US" dirty="0"/>
              <a:t>G</a:t>
            </a:r>
            <a:r>
              <a:rPr lang="en-US" dirty="0" smtClean="0"/>
              <a:t>roup counseling</a:t>
            </a:r>
          </a:p>
          <a:p>
            <a:pPr lvl="1"/>
            <a:r>
              <a:rPr lang="en-US" dirty="0"/>
              <a:t>G</a:t>
            </a:r>
            <a:r>
              <a:rPr lang="en-US" dirty="0" smtClean="0"/>
              <a:t>roup psychotherapy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30462501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076" name="Rectangle 4"/>
          <p:cNvSpPr>
            <a:spLocks noGrp="1" noChangeArrowheads="1"/>
          </p:cNvSpPr>
          <p:nvPr>
            <p:ph type="title"/>
          </p:nvPr>
        </p:nvSpPr>
        <p:spPr/>
        <p:txBody>
          <a:bodyPr/>
          <a:lstStyle/>
          <a:p>
            <a:r>
              <a:rPr lang="en-US" smtClean="0"/>
              <a:t>Training Program for </a:t>
            </a:r>
            <a:br>
              <a:rPr lang="en-US" smtClean="0"/>
            </a:br>
            <a:r>
              <a:rPr lang="en-US" smtClean="0"/>
              <a:t>Group Workers</a:t>
            </a:r>
          </a:p>
        </p:txBody>
      </p:sp>
      <p:sp>
        <p:nvSpPr>
          <p:cNvPr id="259077" name="Rectangle 5"/>
          <p:cNvSpPr>
            <a:spLocks noGrp="1" noChangeArrowheads="1"/>
          </p:cNvSpPr>
          <p:nvPr>
            <p:ph idx="1"/>
          </p:nvPr>
        </p:nvSpPr>
        <p:spPr/>
        <p:txBody>
          <a:bodyPr/>
          <a:lstStyle/>
          <a:p>
            <a:r>
              <a:rPr lang="en-US" dirty="0" smtClean="0"/>
              <a:t>Recommendations:</a:t>
            </a:r>
          </a:p>
          <a:p>
            <a:pPr lvl="1"/>
            <a:r>
              <a:rPr lang="en-US" dirty="0"/>
              <a:t>P</a:t>
            </a:r>
            <a:r>
              <a:rPr lang="en-US" dirty="0" smtClean="0"/>
              <a:t>ersonal psychotherapy</a:t>
            </a:r>
          </a:p>
          <a:p>
            <a:pPr lvl="1"/>
            <a:r>
              <a:rPr lang="en-US" dirty="0"/>
              <a:t>S</a:t>
            </a:r>
            <a:r>
              <a:rPr lang="en-US" dirty="0" smtClean="0"/>
              <a:t>elf-exploration and experiential groups</a:t>
            </a:r>
          </a:p>
          <a:p>
            <a:pPr lvl="1"/>
            <a:r>
              <a:rPr lang="en-US" dirty="0"/>
              <a:t>P</a:t>
            </a:r>
            <a:r>
              <a:rPr lang="en-US" dirty="0" smtClean="0"/>
              <a:t>articipation in a training and supervisory group</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69305371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1890" name="Rectangle 2"/>
          <p:cNvSpPr>
            <a:spLocks noGrp="1" noChangeArrowheads="1"/>
          </p:cNvSpPr>
          <p:nvPr>
            <p:ph type="title"/>
          </p:nvPr>
        </p:nvSpPr>
        <p:spPr/>
        <p:txBody>
          <a:bodyPr/>
          <a:lstStyle/>
          <a:p>
            <a:r>
              <a:rPr lang="en-US" smtClean="0"/>
              <a:t>Ethical Issues in the Diversity Training of Group Workers</a:t>
            </a:r>
          </a:p>
        </p:txBody>
      </p:sp>
      <p:sp>
        <p:nvSpPr>
          <p:cNvPr id="421891" name="Rectangle 3"/>
          <p:cNvSpPr>
            <a:spLocks noGrp="1" noChangeArrowheads="1"/>
          </p:cNvSpPr>
          <p:nvPr>
            <p:ph idx="1"/>
          </p:nvPr>
        </p:nvSpPr>
        <p:spPr/>
        <p:txBody>
          <a:bodyPr/>
          <a:lstStyle/>
          <a:p>
            <a:r>
              <a:rPr lang="en-US" dirty="0" smtClean="0"/>
              <a:t>Group counselors emphasize appreciation, respect, and acceptance in cultural and racial identity for all cultures.</a:t>
            </a:r>
          </a:p>
          <a:p>
            <a:r>
              <a:rPr lang="en-US" dirty="0" smtClean="0"/>
              <a:t>Group counselors strive to increase their awareness of their own multicultural identity.</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3252515163"/>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2914" name="Rectangle 2"/>
          <p:cNvSpPr>
            <a:spLocks noGrp="1" noChangeArrowheads="1"/>
          </p:cNvSpPr>
          <p:nvPr>
            <p:ph type="title"/>
          </p:nvPr>
        </p:nvSpPr>
        <p:spPr/>
        <p:txBody>
          <a:bodyPr/>
          <a:lstStyle/>
          <a:p>
            <a:r>
              <a:rPr lang="en-US" smtClean="0"/>
              <a:t>Ethical Issues in the Diversity Training of Group Workers</a:t>
            </a:r>
          </a:p>
        </p:txBody>
      </p:sp>
      <p:sp>
        <p:nvSpPr>
          <p:cNvPr id="422915" name="Rectangle 3"/>
          <p:cNvSpPr>
            <a:spLocks noGrp="1" noChangeArrowheads="1"/>
          </p:cNvSpPr>
          <p:nvPr>
            <p:ph idx="1"/>
          </p:nvPr>
        </p:nvSpPr>
        <p:spPr/>
        <p:txBody>
          <a:bodyPr/>
          <a:lstStyle/>
          <a:p>
            <a:r>
              <a:rPr lang="en-US" dirty="0"/>
              <a:t>Group counselors consider the impact of adverse social, environmental, and political factors in assessing problems and designing interventions.</a:t>
            </a:r>
          </a:p>
          <a:p>
            <a:r>
              <a:rPr lang="en-US" dirty="0" smtClean="0"/>
              <a:t>Group counselors acquire the knowledge and skills necessary for effectively working with the diverse range of members in their groups. </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529209427"/>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smtClean="0"/>
              <a:t>Ethical Issues in the Diversity Training of Group Workers</a:t>
            </a:r>
            <a:endParaRPr lang="en-US" dirty="0" smtClean="0"/>
          </a:p>
        </p:txBody>
      </p:sp>
      <p:sp>
        <p:nvSpPr>
          <p:cNvPr id="425987" name="Rectangle 3"/>
          <p:cNvSpPr>
            <a:spLocks noGrp="1" noChangeArrowheads="1"/>
          </p:cNvSpPr>
          <p:nvPr>
            <p:ph idx="1"/>
          </p:nvPr>
        </p:nvSpPr>
        <p:spPr/>
        <p:txBody>
          <a:bodyPr/>
          <a:lstStyle/>
          <a:p>
            <a:r>
              <a:rPr lang="en-US" dirty="0" smtClean="0"/>
              <a:t>Group </a:t>
            </a:r>
            <a:r>
              <a:rPr lang="en-US" dirty="0"/>
              <a:t>counselors seek consultation, supervision, and further education to fill any gaps and remain current.</a:t>
            </a:r>
          </a:p>
          <a:p>
            <a:r>
              <a:rPr lang="en-US" dirty="0"/>
              <a:t>Group counselors are aware of problems involved in stereotyping and avoid making the erroneous assumption that there are no differences between group members from the same ethnic, racial, or other group</a:t>
            </a:r>
            <a:r>
              <a:rPr lang="en-US" dirty="0" smtClean="0"/>
              <a:t>.</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1924410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smtClean="0"/>
              <a:t>Ethical Issues in the Diversity Training of Group Workers</a:t>
            </a:r>
            <a:endParaRPr lang="en-US" dirty="0" smtClean="0"/>
          </a:p>
        </p:txBody>
      </p:sp>
      <p:sp>
        <p:nvSpPr>
          <p:cNvPr id="425987" name="Rectangle 3"/>
          <p:cNvSpPr>
            <a:spLocks noGrp="1" noChangeArrowheads="1"/>
          </p:cNvSpPr>
          <p:nvPr>
            <p:ph idx="1"/>
          </p:nvPr>
        </p:nvSpPr>
        <p:spPr/>
        <p:txBody>
          <a:bodyPr/>
          <a:lstStyle/>
          <a:p>
            <a:r>
              <a:rPr lang="en-US" dirty="0" smtClean="0"/>
              <a:t>Group counselors respect the roles of family and community hierarchies within a client’s culture.</a:t>
            </a:r>
          </a:p>
          <a:p>
            <a:r>
              <a:rPr lang="en-US" dirty="0" smtClean="0"/>
              <a:t>Group counselors assist members in determining those instances when their difficulties stem from others’ racism or bias, so they do not inappropriately personalize problems.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262831738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5986" name="Rectangle 2"/>
          <p:cNvSpPr>
            <a:spLocks noGrp="1" noChangeArrowheads="1"/>
          </p:cNvSpPr>
          <p:nvPr>
            <p:ph type="title"/>
          </p:nvPr>
        </p:nvSpPr>
        <p:spPr/>
        <p:txBody>
          <a:bodyPr/>
          <a:lstStyle/>
          <a:p>
            <a:r>
              <a:rPr lang="en-US" smtClean="0"/>
              <a:t>Ethical Issues in the Diversity Training of Group Workers</a:t>
            </a:r>
            <a:endParaRPr lang="en-US" dirty="0" smtClean="0"/>
          </a:p>
        </p:txBody>
      </p:sp>
      <p:sp>
        <p:nvSpPr>
          <p:cNvPr id="425987" name="Rectangle 3"/>
          <p:cNvSpPr>
            <a:spLocks noGrp="1" noChangeArrowheads="1"/>
          </p:cNvSpPr>
          <p:nvPr>
            <p:ph idx="1"/>
          </p:nvPr>
        </p:nvSpPr>
        <p:spPr/>
        <p:txBody>
          <a:bodyPr/>
          <a:lstStyle/>
          <a:p>
            <a:r>
              <a:rPr lang="en-US" dirty="0"/>
              <a:t>Group counselors inform members about basic values that are implicit in the group process (e.g., self-disclosure, reflecting on one’s life, and taking risks)</a:t>
            </a:r>
          </a:p>
          <a:p>
            <a:r>
              <a:rPr lang="en-US" dirty="0" smtClean="0"/>
              <a:t>Group counselors increase their awareness of how myths, stereotypes, and assumptions they learned by living in society influence their work in facilitating groups.</a:t>
            </a:r>
          </a:p>
        </p:txBody>
      </p:sp>
      <p:sp>
        <p:nvSpPr>
          <p:cNvPr id="5" name="Footer Placeholder 4"/>
          <p:cNvSpPr>
            <a:spLocks noGrp="1"/>
          </p:cNvSpPr>
          <p:nvPr>
            <p:ph type="ftr" sz="quarter" idx="11"/>
          </p:nvPr>
        </p:nvSpPr>
        <p:spPr/>
        <p:txBody>
          <a:bodyPr/>
          <a:lstStyle/>
          <a:p>
            <a:r>
              <a:rPr lang="en-US" dirty="0" smtClean="0"/>
              <a:t>© 2015. Cengage Learning.   </a:t>
            </a:r>
          </a:p>
          <a:p>
            <a:r>
              <a:rPr lang="en-US" dirty="0" smtClean="0"/>
              <a:t>All rights reserved.</a:t>
            </a:r>
            <a:endParaRPr lang="en-US" dirty="0"/>
          </a:p>
        </p:txBody>
      </p:sp>
    </p:spTree>
    <p:extLst>
      <p:ext uri="{BB962C8B-B14F-4D97-AF65-F5344CB8AC3E}">
        <p14:creationId xmlns:p14="http://schemas.microsoft.com/office/powerpoint/2010/main" val="815811495"/>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Beam">
  <a:themeElements>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fontScheme name="Bea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0487" tIns="44450" rIns="90487" bIns="4445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charset="0"/>
          </a:defRPr>
        </a:defPPr>
      </a:lstStyle>
    </a:lnDef>
  </a:objectDefaults>
  <a:extraClrSchemeLst>
    <a:extraClrScheme>
      <a:clrScheme name="Beam 1">
        <a:dk1>
          <a:srgbClr val="1A006C"/>
        </a:dk1>
        <a:lt1>
          <a:srgbClr val="FFFFFF"/>
        </a:lt1>
        <a:dk2>
          <a:srgbClr val="000066"/>
        </a:dk2>
        <a:lt2>
          <a:srgbClr val="CCCCFF"/>
        </a:lt2>
        <a:accent1>
          <a:srgbClr val="0099CC"/>
        </a:accent1>
        <a:accent2>
          <a:srgbClr val="6600CC"/>
        </a:accent2>
        <a:accent3>
          <a:srgbClr val="AAAAB8"/>
        </a:accent3>
        <a:accent4>
          <a:srgbClr val="DADADA"/>
        </a:accent4>
        <a:accent5>
          <a:srgbClr val="AACAE2"/>
        </a:accent5>
        <a:accent6>
          <a:srgbClr val="5C00B9"/>
        </a:accent6>
        <a:hlink>
          <a:srgbClr val="9999FF"/>
        </a:hlink>
        <a:folHlink>
          <a:srgbClr val="33CCCC"/>
        </a:folHlink>
      </a:clrScheme>
      <a:clrMap bg1="dk2" tx1="lt1" bg2="dk1" tx2="lt2" accent1="accent1" accent2="accent2" accent3="accent3" accent4="accent4" accent5="accent5" accent6="accent6" hlink="hlink" folHlink="folHlink"/>
    </a:extraClrScheme>
    <a:extraClrScheme>
      <a:clrScheme name="Beam 2">
        <a:dk1>
          <a:srgbClr val="000080"/>
        </a:dk1>
        <a:lt1>
          <a:srgbClr val="FFFFFF"/>
        </a:lt1>
        <a:dk2>
          <a:srgbClr val="000099"/>
        </a:dk2>
        <a:lt2>
          <a:srgbClr val="FFFFFF"/>
        </a:lt2>
        <a:accent1>
          <a:srgbClr val="3366FF"/>
        </a:accent1>
        <a:accent2>
          <a:srgbClr val="7B46D0"/>
        </a:accent2>
        <a:accent3>
          <a:srgbClr val="AAAACA"/>
        </a:accent3>
        <a:accent4>
          <a:srgbClr val="DADADA"/>
        </a:accent4>
        <a:accent5>
          <a:srgbClr val="ADB8FF"/>
        </a:accent5>
        <a:accent6>
          <a:srgbClr val="6F3FBC"/>
        </a:accent6>
        <a:hlink>
          <a:srgbClr val="86D1EC"/>
        </a:hlink>
        <a:folHlink>
          <a:srgbClr val="45C984"/>
        </a:folHlink>
      </a:clrScheme>
      <a:clrMap bg1="dk2" tx1="lt1" bg2="dk1" tx2="lt2" accent1="accent1" accent2="accent2" accent3="accent3" accent4="accent4" accent5="accent5" accent6="accent6" hlink="hlink" folHlink="folHlink"/>
    </a:extraClrScheme>
    <a:extraClrScheme>
      <a:clrScheme name="Beam 3">
        <a:dk1>
          <a:srgbClr val="3F4873"/>
        </a:dk1>
        <a:lt1>
          <a:srgbClr val="FFFFFF"/>
        </a:lt1>
        <a:dk2>
          <a:srgbClr val="4F598D"/>
        </a:dk2>
        <a:lt2>
          <a:srgbClr val="CCECFF"/>
        </a:lt2>
        <a:accent1>
          <a:srgbClr val="0099CC"/>
        </a:accent1>
        <a:accent2>
          <a:srgbClr val="4C8470"/>
        </a:accent2>
        <a:accent3>
          <a:srgbClr val="B2B5C5"/>
        </a:accent3>
        <a:accent4>
          <a:srgbClr val="DADADA"/>
        </a:accent4>
        <a:accent5>
          <a:srgbClr val="AACAE2"/>
        </a:accent5>
        <a:accent6>
          <a:srgbClr val="447765"/>
        </a:accent6>
        <a:hlink>
          <a:srgbClr val="99CC00"/>
        </a:hlink>
        <a:folHlink>
          <a:srgbClr val="96A4C8"/>
        </a:folHlink>
      </a:clrScheme>
      <a:clrMap bg1="dk2" tx1="lt1" bg2="dk1" tx2="lt2" accent1="accent1" accent2="accent2" accent3="accent3" accent4="accent4" accent5="accent5" accent6="accent6" hlink="hlink" folHlink="folHlink"/>
    </a:extraClrScheme>
    <a:extraClrScheme>
      <a:clrScheme name="Beam 4">
        <a:dk1>
          <a:srgbClr val="006E6B"/>
        </a:dk1>
        <a:lt1>
          <a:srgbClr val="FFFFFF"/>
        </a:lt1>
        <a:dk2>
          <a:srgbClr val="008080"/>
        </a:dk2>
        <a:lt2>
          <a:srgbClr val="E2EFCD"/>
        </a:lt2>
        <a:accent1>
          <a:srgbClr val="33CCCC"/>
        </a:accent1>
        <a:accent2>
          <a:srgbClr val="6352B8"/>
        </a:accent2>
        <a:accent3>
          <a:srgbClr val="AAC0C0"/>
        </a:accent3>
        <a:accent4>
          <a:srgbClr val="DADADA"/>
        </a:accent4>
        <a:accent5>
          <a:srgbClr val="ADE2E2"/>
        </a:accent5>
        <a:accent6>
          <a:srgbClr val="5949A6"/>
        </a:accent6>
        <a:hlink>
          <a:srgbClr val="CCFFFF"/>
        </a:hlink>
        <a:folHlink>
          <a:srgbClr val="99CCFF"/>
        </a:folHlink>
      </a:clrScheme>
      <a:clrMap bg1="dk2" tx1="lt1" bg2="dk1" tx2="lt2" accent1="accent1" accent2="accent2" accent3="accent3" accent4="accent4" accent5="accent5" accent6="accent6" hlink="hlink" folHlink="folHlink"/>
    </a:extraClrScheme>
    <a:extraClrScheme>
      <a:clrScheme name="Beam 5">
        <a:dk1>
          <a:srgbClr val="48562C"/>
        </a:dk1>
        <a:lt1>
          <a:srgbClr val="FFFFFF"/>
        </a:lt1>
        <a:dk2>
          <a:srgbClr val="546434"/>
        </a:dk2>
        <a:lt2>
          <a:srgbClr val="FFFFCC"/>
        </a:lt2>
        <a:accent1>
          <a:srgbClr val="7B8A6E"/>
        </a:accent1>
        <a:accent2>
          <a:srgbClr val="527C3A"/>
        </a:accent2>
        <a:accent3>
          <a:srgbClr val="B3B8AE"/>
        </a:accent3>
        <a:accent4>
          <a:srgbClr val="DADADA"/>
        </a:accent4>
        <a:accent5>
          <a:srgbClr val="BFC4BA"/>
        </a:accent5>
        <a:accent6>
          <a:srgbClr val="497034"/>
        </a:accent6>
        <a:hlink>
          <a:srgbClr val="55B55E"/>
        </a:hlink>
        <a:folHlink>
          <a:srgbClr val="85B3B1"/>
        </a:folHlink>
      </a:clrScheme>
      <a:clrMap bg1="dk2" tx1="lt1" bg2="dk1" tx2="lt2" accent1="accent1" accent2="accent2" accent3="accent3" accent4="accent4" accent5="accent5" accent6="accent6" hlink="hlink" folHlink="folHlink"/>
    </a:extraClrScheme>
    <a:extraClrScheme>
      <a:clrScheme name="Beam 6">
        <a:dk1>
          <a:srgbClr val="96B29E"/>
        </a:dk1>
        <a:lt1>
          <a:srgbClr val="FFFFFF"/>
        </a:lt1>
        <a:dk2>
          <a:srgbClr val="A5BDAC"/>
        </a:dk2>
        <a:lt2>
          <a:srgbClr val="FFFFCC"/>
        </a:lt2>
        <a:accent1>
          <a:srgbClr val="4E8880"/>
        </a:accent1>
        <a:accent2>
          <a:srgbClr val="2F71B9"/>
        </a:accent2>
        <a:accent3>
          <a:srgbClr val="CFDBD2"/>
        </a:accent3>
        <a:accent4>
          <a:srgbClr val="DADADA"/>
        </a:accent4>
        <a:accent5>
          <a:srgbClr val="B2C3C0"/>
        </a:accent5>
        <a:accent6>
          <a:srgbClr val="2A66A7"/>
        </a:accent6>
        <a:hlink>
          <a:srgbClr val="9DC0E7"/>
        </a:hlink>
        <a:folHlink>
          <a:srgbClr val="54CA89"/>
        </a:folHlink>
      </a:clrScheme>
      <a:clrMap bg1="dk2" tx1="lt1" bg2="dk1" tx2="lt2" accent1="accent1" accent2="accent2" accent3="accent3" accent4="accent4" accent5="accent5" accent6="accent6" hlink="hlink" folHlink="folHlink"/>
    </a:extraClrScheme>
    <a:extraClrScheme>
      <a:clrScheme name="Beam 7">
        <a:dk1>
          <a:srgbClr val="D49C00"/>
        </a:dk1>
        <a:lt1>
          <a:srgbClr val="FFFFFF"/>
        </a:lt1>
        <a:dk2>
          <a:srgbClr val="CC9900"/>
        </a:dk2>
        <a:lt2>
          <a:srgbClr val="CEBD40"/>
        </a:lt2>
        <a:accent1>
          <a:srgbClr val="CC6600"/>
        </a:accent1>
        <a:accent2>
          <a:srgbClr val="808000"/>
        </a:accent2>
        <a:accent3>
          <a:srgbClr val="E2CAAA"/>
        </a:accent3>
        <a:accent4>
          <a:srgbClr val="DADADA"/>
        </a:accent4>
        <a:accent5>
          <a:srgbClr val="E2B8AA"/>
        </a:accent5>
        <a:accent6>
          <a:srgbClr val="737300"/>
        </a:accent6>
        <a:hlink>
          <a:srgbClr val="FF9900"/>
        </a:hlink>
        <a:folHlink>
          <a:srgbClr val="FFFF99"/>
        </a:folHlink>
      </a:clrScheme>
      <a:clrMap bg1="dk2" tx1="lt1" bg2="dk1" tx2="lt2" accent1="accent1" accent2="accent2" accent3="accent3" accent4="accent4" accent5="accent5" accent6="accent6" hlink="hlink" folHlink="folHlink"/>
    </a:extraClrScheme>
    <a:extraClrScheme>
      <a:clrScheme name="Beam 8">
        <a:dk1>
          <a:srgbClr val="881700"/>
        </a:dk1>
        <a:lt1>
          <a:srgbClr val="FAF9E6"/>
        </a:lt1>
        <a:dk2>
          <a:srgbClr val="990000"/>
        </a:dk2>
        <a:lt2>
          <a:srgbClr val="EADC78"/>
        </a:lt2>
        <a:accent1>
          <a:srgbClr val="FF6600"/>
        </a:accent1>
        <a:accent2>
          <a:srgbClr val="B86D52"/>
        </a:accent2>
        <a:accent3>
          <a:srgbClr val="CAAAAA"/>
        </a:accent3>
        <a:accent4>
          <a:srgbClr val="D6D5C4"/>
        </a:accent4>
        <a:accent5>
          <a:srgbClr val="FFB8AA"/>
        </a:accent5>
        <a:accent6>
          <a:srgbClr val="A66249"/>
        </a:accent6>
        <a:hlink>
          <a:srgbClr val="D78D15"/>
        </a:hlink>
        <a:folHlink>
          <a:srgbClr val="C6B37E"/>
        </a:folHlink>
      </a:clrScheme>
      <a:clrMap bg1="dk2" tx1="lt1" bg2="dk1" tx2="lt2" accent1="accent1" accent2="accent2" accent3="accent3" accent4="accent4" accent5="accent5" accent6="accent6" hlink="hlink" folHlink="folHlink"/>
    </a:extraClrScheme>
    <a:extraClrScheme>
      <a:clrScheme name="Beam 9">
        <a:dk1>
          <a:srgbClr val="000000"/>
        </a:dk1>
        <a:lt1>
          <a:srgbClr val="FFFFFF"/>
        </a:lt1>
        <a:dk2>
          <a:srgbClr val="000000"/>
        </a:dk2>
        <a:lt2>
          <a:srgbClr val="DDDDDD"/>
        </a:lt2>
        <a:accent1>
          <a:srgbClr val="E6F5F6"/>
        </a:accent1>
        <a:accent2>
          <a:srgbClr val="A5E1A8"/>
        </a:accent2>
        <a:accent3>
          <a:srgbClr val="FFFFFF"/>
        </a:accent3>
        <a:accent4>
          <a:srgbClr val="000000"/>
        </a:accent4>
        <a:accent5>
          <a:srgbClr val="F0F9FA"/>
        </a:accent5>
        <a:accent6>
          <a:srgbClr val="95CC98"/>
        </a:accent6>
        <a:hlink>
          <a:srgbClr val="5B00B6"/>
        </a:hlink>
        <a:folHlink>
          <a:srgbClr val="34988E"/>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TotalTime>
  <Words>1294</Words>
  <Application>Microsoft Macintosh PowerPoint</Application>
  <PresentationFormat>On-screen Show (4:3)</PresentationFormat>
  <Paragraphs>150</Paragraphs>
  <Slides>26</Slides>
  <Notes>1</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Beam</vt:lpstr>
      <vt:lpstr>Issues and Ethics in the Helping Professions,  9th Edition</vt:lpstr>
      <vt:lpstr>Ethical issues in Group Work</vt:lpstr>
      <vt:lpstr>Ethical Issues in Group Therapy</vt:lpstr>
      <vt:lpstr>Training Program for  Group Workers</vt:lpstr>
      <vt:lpstr>Ethical Issues in the Diversity Training of Group Workers</vt:lpstr>
      <vt:lpstr>Ethical Issues in the Diversity Training of Group Workers</vt:lpstr>
      <vt:lpstr>Ethical Issues in the Diversity Training of Group Workers</vt:lpstr>
      <vt:lpstr>Ethical Issues in the Diversity Training of Group Workers</vt:lpstr>
      <vt:lpstr>Ethical Issues in the Diversity Training of Group Workers</vt:lpstr>
      <vt:lpstr>Ethical Issues in the Diversity Training of Group Workers</vt:lpstr>
      <vt:lpstr>Ethical Issues in the Diversity Training of Group Workers</vt:lpstr>
      <vt:lpstr>Ethical Issues in the Diversity Training of Group Workers</vt:lpstr>
      <vt:lpstr>Ethical Issues in Co-leadership</vt:lpstr>
      <vt:lpstr>Ethical Issues in Co-leadership</vt:lpstr>
      <vt:lpstr>Ethical Issues in  Group Membership</vt:lpstr>
      <vt:lpstr>Ethical Issues in  Group Membership</vt:lpstr>
      <vt:lpstr>Unethical Use of  Group Techniques</vt:lpstr>
      <vt:lpstr>Recommendations in Using  Group Techniques</vt:lpstr>
      <vt:lpstr>Recommendations in Using  Group Techniques</vt:lpstr>
      <vt:lpstr>Recommendations in Using  Group Techniques</vt:lpstr>
      <vt:lpstr>Social Media in Group Work</vt:lpstr>
      <vt:lpstr>Social Media in Group Work</vt:lpstr>
      <vt:lpstr>Termination in Closed Groups</vt:lpstr>
      <vt:lpstr>Termination in Open Groups</vt:lpstr>
      <vt:lpstr>Termination in Open Groups</vt:lpstr>
      <vt:lpstr>Termination in Open Groups</vt:lpstr>
    </vt:vector>
  </TitlesOfParts>
  <Company>Cengage Learning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Issues and Ethics  in the Helping Professions  9th Edition</dc:title>
  <dc:creator>Windows User</dc:creator>
  <cp:lastModifiedBy>Caroline Paltin</cp:lastModifiedBy>
  <cp:revision>4</cp:revision>
  <dcterms:created xsi:type="dcterms:W3CDTF">2013-11-22T20:06:45Z</dcterms:created>
  <dcterms:modified xsi:type="dcterms:W3CDTF">2016-11-30T08:17:43Z</dcterms:modified>
</cp:coreProperties>
</file>