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8" r:id="rId5"/>
    <p:sldId id="260" r:id="rId6"/>
    <p:sldId id="269" r:id="rId7"/>
    <p:sldId id="261" r:id="rId8"/>
    <p:sldId id="270" r:id="rId9"/>
    <p:sldId id="262" r:id="rId10"/>
    <p:sldId id="271" r:id="rId11"/>
    <p:sldId id="263" r:id="rId12"/>
    <p:sldId id="272" r:id="rId13"/>
    <p:sldId id="264" r:id="rId14"/>
    <p:sldId id="273" r:id="rId15"/>
    <p:sldId id="265" r:id="rId16"/>
    <p:sldId id="274" r:id="rId17"/>
    <p:sldId id="266" r:id="rId18"/>
    <p:sldId id="275" r:id="rId19"/>
    <p:sldId id="26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5DCA2-C24C-4E6D-A09F-324475BB1122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3D344-DD5E-4989-8D9C-F2A6912E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64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B5CAC0-2702-4699-B135-5F12B4095130}" type="slidenum">
              <a:rPr lang="en-US">
                <a:solidFill>
                  <a:prstClr val="black"/>
                </a:solidFill>
                <a:latin typeface="Times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54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54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6200A-868C-450C-89D4-6BB6B15DD4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4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01EDC-D4CC-4322-962B-D516BF8E48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5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AFEF3-30D5-47FB-9D76-28A69F764D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6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20F8-40A2-45ED-AD52-B63C42E6937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4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CF6C8-CEC7-4AD0-BA00-2C823731ABE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6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57F7-7103-44BA-87AD-FED167AD97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0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5A0AF-444C-49C5-978D-993CB40FB6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99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6932E-6AA8-41DE-A69E-CA47893470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11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34C4F-871D-4CCA-ABFC-B5ACDE688B3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F14C0-1CED-47C3-8C39-46351229FB5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89579-F116-41F9-B297-AADCFCDFB32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8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143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144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44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44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44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44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44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44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C68458-3EF6-4592-B698-41C6EF1B133E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2017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dirty="0" smtClean="0"/>
              <a:t>Issues and Ethics in the Helping Professions, </a:t>
            </a:r>
            <a:br>
              <a:rPr lang="en-US" sz="5400" dirty="0" smtClean="0"/>
            </a:br>
            <a:r>
              <a:rPr lang="en-US" sz="5400" dirty="0" smtClean="0"/>
              <a:t>9th Edition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400" dirty="0" smtClean="0"/>
              <a:t>by Gerald Corey, Marianne Schneider Corey, Cindy Corey, and Patrick </a:t>
            </a:r>
            <a:r>
              <a:rPr lang="en-US" sz="2400" dirty="0" err="1" smtClean="0"/>
              <a:t>Callanan</a:t>
            </a:r>
            <a:r>
              <a:rPr lang="en-US" sz="2400" dirty="0" smtClean="0"/>
              <a:t>   </a:t>
            </a:r>
          </a:p>
          <a:p>
            <a:r>
              <a:rPr lang="en-US" sz="2000" dirty="0" smtClean="0"/>
              <a:t> with Michelle </a:t>
            </a:r>
            <a:r>
              <a:rPr lang="en-US" sz="2000" dirty="0" err="1" smtClean="0"/>
              <a:t>Muratori</a:t>
            </a:r>
            <a:r>
              <a:rPr lang="en-US" sz="2000" dirty="0" smtClean="0"/>
              <a:t>, </a:t>
            </a:r>
            <a:r>
              <a:rPr lang="en-US" sz="2000" i="1" dirty="0" smtClean="0"/>
              <a:t>Johns Hopkins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Framework Regarding Values Discrimination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states, “freedom of conscience” clauses are being inserted into legislation to protect religious freedom</a:t>
            </a:r>
          </a:p>
          <a:p>
            <a:pPr lvl="1"/>
            <a:r>
              <a:rPr lang="en-US" dirty="0" smtClean="0"/>
              <a:t>However, conscientious objection acts violate the letter and spirit of the ethics codes.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3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Spirituality and Religion</a:t>
            </a:r>
            <a:endParaRPr lang="en-US" dirty="0" smtClean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Spirituality refers to:</a:t>
            </a:r>
          </a:p>
          <a:p>
            <a:pPr lvl="1"/>
            <a:r>
              <a:rPr lang="en-US" dirty="0" smtClean="0"/>
              <a:t>General sensitivity to moral, ethical, humanitarian, and existential issues without reference to any particular religious doctrine</a:t>
            </a:r>
          </a:p>
          <a:p>
            <a:r>
              <a:rPr lang="en-US" dirty="0" smtClean="0"/>
              <a:t>Religion refers to:</a:t>
            </a:r>
          </a:p>
          <a:p>
            <a:pPr lvl="1"/>
            <a:r>
              <a:rPr lang="en-US" dirty="0" smtClean="0"/>
              <a:t>The way people express their devotion to a deity or an ultimate reality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13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Spirituality and Religion</a:t>
            </a:r>
            <a:endParaRPr lang="en-US" dirty="0" smtClean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issues: </a:t>
            </a:r>
          </a:p>
          <a:p>
            <a:pPr lvl="1"/>
            <a:r>
              <a:rPr lang="en-US" dirty="0" smtClean="0"/>
              <a:t>Can the counselor understand the religious beliefs of the client?</a:t>
            </a:r>
          </a:p>
          <a:p>
            <a:pPr lvl="1"/>
            <a:r>
              <a:rPr lang="en-US" dirty="0" smtClean="0"/>
              <a:t>Can the counselor work within the framework of the client?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8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of Spiritual and Religious Values in Counseling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Religion and spirituality are oftentimes part of the client’s problem and can be part of the client’s solution.</a:t>
            </a:r>
          </a:p>
          <a:p>
            <a:r>
              <a:rPr lang="en-US" dirty="0" smtClean="0"/>
              <a:t>Spirituality and religion are critical sources of strength for many clients.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77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of Spiritual and Religious Values in Counseling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Spirituality and religion should be incorporated in the assessment and treatment process.</a:t>
            </a:r>
          </a:p>
          <a:p>
            <a:r>
              <a:rPr lang="en-US" dirty="0" smtClean="0"/>
              <a:t>Counselors need training in using a variety of intervention strategies in working with clients on their spiritual concerns.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5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End-of-Life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End-of-life decisions pertain to a wide range of options that individuals may want professional assistance in exploring. </a:t>
            </a:r>
          </a:p>
          <a:p>
            <a:r>
              <a:rPr lang="en-US" dirty="0" smtClean="0"/>
              <a:t>Preserving and promoting a client’s self-determination is a fundamental aspect of ethical care at the end of life.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4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End-of-Life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End-of-life decisions that involve physician-assisted suicide have become an increasingly controversial issue since the Death With Dignity Act became law in Oregon in 1997.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3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End-of-Life Decisions: </a:t>
            </a:r>
            <a:br>
              <a:rPr lang="en-US" dirty="0" smtClean="0"/>
            </a:br>
            <a:r>
              <a:rPr lang="en-US" dirty="0" smtClean="0"/>
              <a:t>Key Terms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Rational suicide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When a person has decided — after going through a decision-making process and without coercion from others — to end his or her life because of extreme suffering involved with a terminal illness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7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End-of-Life Decisions: </a:t>
            </a:r>
            <a:br>
              <a:rPr lang="en-US" dirty="0" smtClean="0"/>
            </a:br>
            <a:r>
              <a:rPr lang="en-US" dirty="0" smtClean="0"/>
              <a:t>Key Terms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Aid-in-dying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Providing a person with the means to die</a:t>
            </a:r>
          </a:p>
          <a:p>
            <a:pPr lvl="1"/>
            <a:r>
              <a:rPr lang="en-US" dirty="0"/>
              <a:t>The person self-administers the death-causing agent, which is a lethal dose of a legal medication.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4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End-of-Life Decisions: </a:t>
            </a:r>
            <a:br>
              <a:rPr lang="en-US" dirty="0" smtClean="0"/>
            </a:br>
            <a:r>
              <a:rPr lang="en-US" dirty="0" smtClean="0"/>
              <a:t>Key Terms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Hastened death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nding one’s life earlier than would have happened without intervention</a:t>
            </a:r>
          </a:p>
          <a:p>
            <a:pPr lvl="1"/>
            <a:r>
              <a:rPr lang="en-US" dirty="0" smtClean="0"/>
              <a:t>Involves speeding up the dying process, which can entail withholding or withdrawing treatment or life support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9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Values and the Helping Relationship</a:t>
            </a:r>
            <a:endParaRPr lang="en-US" dirty="0" smtClean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Chapter 3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End-of-Life Decisions: </a:t>
            </a:r>
            <a:br>
              <a:rPr lang="en-US" dirty="0" smtClean="0"/>
            </a:br>
            <a:r>
              <a:rPr lang="en-US" dirty="0" smtClean="0"/>
              <a:t>Key Terms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Advance directives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ritten documents that specify the conditions under which people wish to receive certain treatment or to refuse or discontinue life-sustaining treatment </a:t>
            </a:r>
          </a:p>
          <a:p>
            <a:pPr lvl="2"/>
            <a:r>
              <a:rPr lang="en-US" dirty="0" smtClean="0"/>
              <a:t>Living Will and Durable Power of Attorney for Health Care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0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Managing Personal Values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Counselors must have the ability to work with a range of clients with diverse worldviews and values. </a:t>
            </a:r>
          </a:p>
          <a:p>
            <a:r>
              <a:rPr lang="en-US" dirty="0" smtClean="0"/>
              <a:t>Managing personal values so that they do not contaminate the counseling process is referred to as “bracketing.”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37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Managing Personal Values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should not be exposed to discrimination by counselors who refuse to render services to them because of differing values.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3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exploration is at the heart of why many counselor education programs encourage or require personal therapy for trainees. </a:t>
            </a:r>
          </a:p>
          <a:p>
            <a:r>
              <a:rPr lang="en-US" dirty="0" smtClean="0"/>
              <a:t>Personal therapy provides an opportunity to examine your beliefs and values and to explore your motivations for wanting to share or impose your belief system.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imposition of values by the counselor is an ethical issue in counseling individuals, couples, families, and groups.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85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experience difficulties over conflicting personal values, seek supervision and learn ways to effectively manage these differences.</a:t>
            </a:r>
          </a:p>
          <a:p>
            <a:r>
              <a:rPr lang="en-US" dirty="0" smtClean="0"/>
              <a:t>Consider a referral only when you clearly lack the necessary skills to deal with the issues presented by the client.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9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try to convince yourself that you are working in a client’s best interest by referring a person because of value conflicts. </a:t>
            </a:r>
          </a:p>
          <a:p>
            <a:pPr lvl="1"/>
            <a:r>
              <a:rPr lang="en-US" dirty="0" smtClean="0"/>
              <a:t>This may constitute an act of discrimination.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2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Framework Regarding Values Discrimination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two court cases, Christian students filed suit against their public universities over the requirement that students avoid imposing their moral values on clients.</a:t>
            </a:r>
          </a:p>
          <a:p>
            <a:pPr lvl="1"/>
            <a:r>
              <a:rPr lang="en-US" dirty="0" err="1" smtClean="0"/>
              <a:t>Julea</a:t>
            </a:r>
            <a:r>
              <a:rPr lang="en-US" dirty="0" smtClean="0"/>
              <a:t> Ward v. Board of Regents of Eastern Michigan University</a:t>
            </a:r>
          </a:p>
          <a:p>
            <a:pPr lvl="1"/>
            <a:r>
              <a:rPr lang="en-US" dirty="0" smtClean="0"/>
              <a:t>Jennifer Keeton v. Board of Regents of Augusta State University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7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947</Words>
  <Application>Microsoft Macintosh PowerPoint</Application>
  <PresentationFormat>On-screen Show (4:3)</PresentationFormat>
  <Paragraphs>104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Beam</vt:lpstr>
      <vt:lpstr>Issues and Ethics in the Helping Professions,  9th Edition</vt:lpstr>
      <vt:lpstr>Values and the Helping Relationship</vt:lpstr>
      <vt:lpstr>Managing Personal Values </vt:lpstr>
      <vt:lpstr>Managing Personal Values </vt:lpstr>
      <vt:lpstr>Value Exploration</vt:lpstr>
      <vt:lpstr>Value Exploration</vt:lpstr>
      <vt:lpstr>Value Conflicts</vt:lpstr>
      <vt:lpstr>Value Conflicts</vt:lpstr>
      <vt:lpstr>Legal Framework Regarding Values Discrimination </vt:lpstr>
      <vt:lpstr>Legal Framework Regarding Values Discrimination </vt:lpstr>
      <vt:lpstr>Spirituality and Religion</vt:lpstr>
      <vt:lpstr>Spirituality and Religion</vt:lpstr>
      <vt:lpstr>Role of Spiritual and Religious Values in Counseling</vt:lpstr>
      <vt:lpstr>Role of Spiritual and Religious Values in Counseling</vt:lpstr>
      <vt:lpstr>End-of-Life Decisions</vt:lpstr>
      <vt:lpstr>End-of-Life Decisions</vt:lpstr>
      <vt:lpstr>End-of-Life Decisions:  Key Terms</vt:lpstr>
      <vt:lpstr>End-of-Life Decisions:  Key Terms</vt:lpstr>
      <vt:lpstr>End-of-Life Decisions:  Key Terms</vt:lpstr>
      <vt:lpstr>End-of-Life Decisions:  Key Terms</vt:lpstr>
    </vt:vector>
  </TitlesOfParts>
  <Company>Cengage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and Ethics  in the Helping Professions  9th Edition</dc:title>
  <dc:creator>Windows User</dc:creator>
  <cp:lastModifiedBy>Caroline Paltin</cp:lastModifiedBy>
  <cp:revision>4</cp:revision>
  <dcterms:created xsi:type="dcterms:W3CDTF">2013-11-22T18:17:16Z</dcterms:created>
  <dcterms:modified xsi:type="dcterms:W3CDTF">2016-12-01T03:33:34Z</dcterms:modified>
</cp:coreProperties>
</file>