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7" r:id="rId2"/>
    <p:sldId id="258" r:id="rId3"/>
    <p:sldId id="259" r:id="rId4"/>
    <p:sldId id="260" r:id="rId5"/>
    <p:sldId id="277" r:id="rId6"/>
    <p:sldId id="261" r:id="rId7"/>
    <p:sldId id="278" r:id="rId8"/>
    <p:sldId id="262" r:id="rId9"/>
    <p:sldId id="263" r:id="rId10"/>
    <p:sldId id="279" r:id="rId11"/>
    <p:sldId id="264" r:id="rId12"/>
    <p:sldId id="265" r:id="rId13"/>
    <p:sldId id="280" r:id="rId14"/>
    <p:sldId id="266" r:id="rId15"/>
    <p:sldId id="281" r:id="rId16"/>
    <p:sldId id="267" r:id="rId17"/>
    <p:sldId id="282" r:id="rId18"/>
    <p:sldId id="268" r:id="rId19"/>
    <p:sldId id="269" r:id="rId20"/>
    <p:sldId id="283" r:id="rId21"/>
    <p:sldId id="270" r:id="rId22"/>
    <p:sldId id="284" r:id="rId23"/>
    <p:sldId id="271" r:id="rId24"/>
    <p:sldId id="285" r:id="rId25"/>
    <p:sldId id="272" r:id="rId26"/>
    <p:sldId id="286" r:id="rId27"/>
    <p:sldId id="273" r:id="rId28"/>
    <p:sldId id="274" r:id="rId29"/>
    <p:sldId id="287" r:id="rId30"/>
    <p:sldId id="275" r:id="rId31"/>
    <p:sldId id="288" r:id="rId32"/>
    <p:sldId id="27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3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1A2F41-57BA-4795-8AD8-E7524034EB4D}" type="datetimeFigureOut">
              <a:rPr lang="en-US" smtClean="0"/>
              <a:t>11/29/16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839076-F774-49A3-93DB-D9F676C00BE5}" type="slidenum">
              <a:rPr lang="en-US" smtClean="0"/>
              <a:t>‹#›</a:t>
            </a:fld>
            <a:endParaRPr lang="en-US"/>
          </a:p>
        </p:txBody>
      </p:sp>
    </p:spTree>
    <p:extLst>
      <p:ext uri="{BB962C8B-B14F-4D97-AF65-F5344CB8AC3E}">
        <p14:creationId xmlns:p14="http://schemas.microsoft.com/office/powerpoint/2010/main" val="913264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0B5CAC0-2702-4699-B135-5F12B4095130}" type="slidenum">
              <a:rPr lang="en-US">
                <a:solidFill>
                  <a:prstClr val="black"/>
                </a:solidFill>
                <a:latin typeface="Times" charset="0"/>
              </a:rPr>
              <a:pPr/>
              <a:t>1</a:t>
            </a:fld>
            <a:endParaRPr lang="en-US">
              <a:solidFill>
                <a:prstClr val="black"/>
              </a:solidFill>
              <a:latin typeface="Times" charset="0"/>
            </a:endParaRPr>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8"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1"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3"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5"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7"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31543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154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3A86200A-868C-450C-89D4-6BB6B15DD46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9245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20401EDC-D4CC-4322-962B-D516BF8E489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6982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570AFEF3-30D5-47FB-9D76-28A69F764D3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59658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1E1B20F8-40A2-45ED-AD52-B63C42E6937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43421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997CF6C8-CEC7-4AD0-BA00-2C823731A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8438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CA1B57F7-7103-44BA-87AD-FED167AD97D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4304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EE95A0AF-444C-49C5-978D-993CB40FB66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3117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4666932E-6AA8-41DE-A69E-CA478934704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7699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4634C4F-871D-4CCA-ABFC-B5ACDE688B3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6819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F4AF14C0-1CED-47C3-8C39-46351229FB5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4378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4289579-F116-41F9-B297-AADCFCDFB32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758513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3143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35"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37"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8"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0"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2"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4"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3143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3144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31441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44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41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31441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31441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fld id="{47C68458-3EF6-4592-B698-41C6EF1B133E}"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54839227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sz="5400" i="1" dirty="0" smtClean="0"/>
              <a:t>Issues and Ethics in the Helping Professions, </a:t>
            </a:r>
            <a:r>
              <a:rPr lang="en-US" sz="5400" dirty="0" smtClean="0"/>
              <a:t/>
            </a:r>
            <a:br>
              <a:rPr lang="en-US" sz="5400" dirty="0" smtClean="0"/>
            </a:br>
            <a:r>
              <a:rPr lang="en-US" sz="5400" dirty="0" smtClean="0"/>
              <a:t>9th Edition</a:t>
            </a:r>
          </a:p>
        </p:txBody>
      </p:sp>
      <p:sp>
        <p:nvSpPr>
          <p:cNvPr id="2053" name="Rectangle 5"/>
          <p:cNvSpPr>
            <a:spLocks noGrp="1" noChangeArrowheads="1"/>
          </p:cNvSpPr>
          <p:nvPr>
            <p:ph type="subTitle" sz="quarter" idx="1"/>
          </p:nvPr>
        </p:nvSpPr>
        <p:spPr/>
        <p:txBody>
          <a:bodyPr/>
          <a:lstStyle/>
          <a:p>
            <a:r>
              <a:rPr lang="en-US" sz="2400" dirty="0" smtClean="0"/>
              <a:t>by Gerald Corey, Marianne Schneider Corey, </a:t>
            </a:r>
          </a:p>
          <a:p>
            <a:r>
              <a:rPr lang="en-US" sz="2400" dirty="0" smtClean="0"/>
              <a:t>Cindy Corey, and Patrick </a:t>
            </a:r>
            <a:r>
              <a:rPr lang="en-US" sz="2400" dirty="0" err="1" smtClean="0"/>
              <a:t>Callanan</a:t>
            </a:r>
            <a:r>
              <a:rPr lang="en-US" sz="2400" dirty="0" smtClean="0"/>
              <a:t>   </a:t>
            </a:r>
          </a:p>
          <a:p>
            <a:r>
              <a:rPr lang="en-US" sz="2000" dirty="0" smtClean="0"/>
              <a:t> with Michelle </a:t>
            </a:r>
            <a:r>
              <a:rPr lang="en-US" sz="2000" dirty="0" err="1" smtClean="0"/>
              <a:t>Muratori</a:t>
            </a:r>
            <a:r>
              <a:rPr lang="en-US" sz="2000" dirty="0" smtClean="0"/>
              <a:t>, </a:t>
            </a:r>
            <a:r>
              <a:rPr lang="en-US" sz="2000" i="1" dirty="0" smtClean="0"/>
              <a:t>Johns Hopkins University</a:t>
            </a:r>
          </a:p>
        </p:txBody>
      </p:sp>
      <p:sp>
        <p:nvSpPr>
          <p:cNvPr id="2" name="Footer Placeholder 1"/>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3463607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dirty="0" smtClean="0"/>
              <a:t>Multicultural Terminology </a:t>
            </a:r>
          </a:p>
        </p:txBody>
      </p:sp>
      <p:sp>
        <p:nvSpPr>
          <p:cNvPr id="344067" name="Rectangle 3"/>
          <p:cNvSpPr>
            <a:spLocks noGrp="1" noChangeArrowheads="1"/>
          </p:cNvSpPr>
          <p:nvPr>
            <p:ph idx="1"/>
          </p:nvPr>
        </p:nvSpPr>
        <p:spPr/>
        <p:txBody>
          <a:bodyPr/>
          <a:lstStyle/>
          <a:p>
            <a:r>
              <a:rPr lang="en-US" b="1" dirty="0" smtClean="0"/>
              <a:t>Cultural awareness</a:t>
            </a:r>
            <a:r>
              <a:rPr lang="en-US" dirty="0" smtClean="0"/>
              <a:t>: </a:t>
            </a:r>
          </a:p>
          <a:p>
            <a:pPr lvl="1"/>
            <a:r>
              <a:rPr lang="en-US" sz="2700" dirty="0" smtClean="0"/>
              <a:t>A compassionate and accepting orientation that is based on an understanding of oneself and others within one’s culture and context </a:t>
            </a:r>
          </a:p>
          <a:p>
            <a:r>
              <a:rPr lang="en-US" b="1" dirty="0"/>
              <a:t>Social justice work in counseling</a:t>
            </a:r>
            <a:r>
              <a:rPr lang="en-US" dirty="0"/>
              <a:t>: </a:t>
            </a:r>
          </a:p>
          <a:p>
            <a:pPr lvl="1"/>
            <a:r>
              <a:rPr lang="en-US" sz="2700" dirty="0"/>
              <a:t>The empowerment of individuals and family systems to better express </a:t>
            </a:r>
            <a:r>
              <a:rPr lang="en-US" sz="2700" dirty="0" smtClean="0"/>
              <a:t>needs </a:t>
            </a:r>
            <a:r>
              <a:rPr lang="en-US" sz="2700" dirty="0"/>
              <a:t>and </a:t>
            </a:r>
            <a:r>
              <a:rPr lang="en-US" sz="2700" dirty="0" smtClean="0"/>
              <a:t>advocate </a:t>
            </a:r>
            <a:r>
              <a:rPr lang="en-US" sz="2700" dirty="0"/>
              <a:t>on their behalf to address inequities and injustices they encounter in their community and in </a:t>
            </a:r>
            <a:r>
              <a:rPr lang="en-US" sz="2700" dirty="0" smtClean="0"/>
              <a:t>society</a:t>
            </a:r>
            <a:endParaRPr lang="en-US" sz="2700" dirty="0"/>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288040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smtClean="0"/>
              <a:t>Multicultural Terminology </a:t>
            </a:r>
            <a:endParaRPr lang="en-US" dirty="0" smtClean="0"/>
          </a:p>
        </p:txBody>
      </p:sp>
      <p:sp>
        <p:nvSpPr>
          <p:cNvPr id="344067" name="Rectangle 3"/>
          <p:cNvSpPr>
            <a:spLocks noGrp="1" noChangeArrowheads="1"/>
          </p:cNvSpPr>
          <p:nvPr>
            <p:ph idx="1"/>
          </p:nvPr>
        </p:nvSpPr>
        <p:spPr/>
        <p:txBody>
          <a:bodyPr/>
          <a:lstStyle/>
          <a:p>
            <a:r>
              <a:rPr lang="en-US" b="1" dirty="0" smtClean="0"/>
              <a:t>Cultural tunnel vision</a:t>
            </a:r>
            <a:r>
              <a:rPr lang="en-US" dirty="0" smtClean="0"/>
              <a:t>: </a:t>
            </a:r>
          </a:p>
          <a:p>
            <a:pPr lvl="1"/>
            <a:r>
              <a:rPr lang="en-US" dirty="0" smtClean="0"/>
              <a:t>A perception of reality based on a very limited set of cultural experiences</a:t>
            </a:r>
          </a:p>
          <a:p>
            <a:r>
              <a:rPr lang="en-US" b="1" dirty="0" smtClean="0"/>
              <a:t>Globally literate counselors</a:t>
            </a:r>
            <a:r>
              <a:rPr lang="en-US" dirty="0" smtClean="0"/>
              <a:t>:</a:t>
            </a:r>
          </a:p>
          <a:p>
            <a:pPr lvl="1"/>
            <a:r>
              <a:rPr lang="en-US" dirty="0" smtClean="0"/>
              <a:t>Counselors who display a cultural curiosity characterized by an openness to engaging in new cultural experiences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2325736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smtClean="0"/>
              <a:t>Multicultural Terminology </a:t>
            </a:r>
            <a:endParaRPr lang="en-US" dirty="0" smtClean="0"/>
          </a:p>
        </p:txBody>
      </p:sp>
      <p:sp>
        <p:nvSpPr>
          <p:cNvPr id="345091" name="Rectangle 3"/>
          <p:cNvSpPr>
            <a:spLocks noGrp="1" noChangeArrowheads="1"/>
          </p:cNvSpPr>
          <p:nvPr>
            <p:ph idx="1"/>
          </p:nvPr>
        </p:nvSpPr>
        <p:spPr/>
        <p:txBody>
          <a:bodyPr/>
          <a:lstStyle/>
          <a:p>
            <a:r>
              <a:rPr lang="en-US" b="1" dirty="0" smtClean="0"/>
              <a:t>Stereotypes</a:t>
            </a:r>
            <a:r>
              <a:rPr lang="en-US" dirty="0" smtClean="0"/>
              <a:t>:</a:t>
            </a:r>
          </a:p>
          <a:p>
            <a:pPr lvl="1"/>
            <a:r>
              <a:rPr lang="en-US" dirty="0" smtClean="0"/>
              <a:t>Oversimplified and uncritical generalizations about individuals who are identified as belonging to a specific group</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8307005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smtClean="0"/>
              <a:t>Multicultural Terminology </a:t>
            </a:r>
            <a:endParaRPr lang="en-US" dirty="0" smtClean="0"/>
          </a:p>
        </p:txBody>
      </p:sp>
      <p:sp>
        <p:nvSpPr>
          <p:cNvPr id="345091" name="Rectangle 3"/>
          <p:cNvSpPr>
            <a:spLocks noGrp="1" noChangeArrowheads="1"/>
          </p:cNvSpPr>
          <p:nvPr>
            <p:ph idx="1"/>
          </p:nvPr>
        </p:nvSpPr>
        <p:spPr/>
        <p:txBody>
          <a:bodyPr/>
          <a:lstStyle/>
          <a:p>
            <a:r>
              <a:rPr lang="en-US" b="1" dirty="0" smtClean="0"/>
              <a:t>Racism</a:t>
            </a:r>
            <a:r>
              <a:rPr lang="en-US" dirty="0" smtClean="0"/>
              <a:t>: </a:t>
            </a:r>
          </a:p>
          <a:p>
            <a:pPr lvl="1"/>
            <a:r>
              <a:rPr lang="en-US" dirty="0" smtClean="0"/>
              <a:t>Any pattern of behavior that, solely because of race or culture, denies access to opportunities or privileges to members of one racial or cultural group while perpetuating access to opportunities and privileges to members of another racial or cultural group </a:t>
            </a:r>
          </a:p>
          <a:p>
            <a:pPr lvl="1"/>
            <a:endParaRPr lang="en-US" dirty="0" smtClean="0"/>
          </a:p>
          <a:p>
            <a:pPr lvl="1"/>
            <a:endParaRPr lang="en-US" dirty="0" smtClean="0"/>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3118963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smtClean="0"/>
              <a:t>Multicultural Terminology </a:t>
            </a:r>
          </a:p>
        </p:txBody>
      </p:sp>
      <p:sp>
        <p:nvSpPr>
          <p:cNvPr id="346115" name="Rectangle 3"/>
          <p:cNvSpPr>
            <a:spLocks noGrp="1" noChangeArrowheads="1"/>
          </p:cNvSpPr>
          <p:nvPr>
            <p:ph idx="1"/>
          </p:nvPr>
        </p:nvSpPr>
        <p:spPr/>
        <p:txBody>
          <a:bodyPr/>
          <a:lstStyle/>
          <a:p>
            <a:r>
              <a:rPr lang="en-US" b="1" dirty="0" smtClean="0"/>
              <a:t>Cultural racism</a:t>
            </a:r>
            <a:r>
              <a:rPr lang="en-US" dirty="0" smtClean="0"/>
              <a:t>: </a:t>
            </a:r>
          </a:p>
          <a:p>
            <a:pPr lvl="1"/>
            <a:r>
              <a:rPr lang="en-US" dirty="0" smtClean="0"/>
              <a:t>The belief that one group’s history, way of life, religion, values, and traditions are superior to others</a:t>
            </a:r>
          </a:p>
          <a:p>
            <a:r>
              <a:rPr lang="en-US" b="1" dirty="0" smtClean="0"/>
              <a:t>Unintentional racism</a:t>
            </a:r>
            <a:r>
              <a:rPr lang="en-US" dirty="0" smtClean="0"/>
              <a:t>: </a:t>
            </a:r>
          </a:p>
          <a:p>
            <a:pPr lvl="1"/>
            <a:r>
              <a:rPr lang="en-US" dirty="0"/>
              <a:t>O</a:t>
            </a:r>
            <a:r>
              <a:rPr lang="en-US" dirty="0" smtClean="0"/>
              <a:t>ften subtle, indirect, and outside our conscious awareness</a:t>
            </a:r>
          </a:p>
          <a:p>
            <a:pPr lvl="1"/>
            <a:r>
              <a:rPr lang="en-US" dirty="0" smtClean="0"/>
              <a:t>Can be the most damaging and insidious form of racism</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1513905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smtClean="0"/>
              <a:t>Multicultural Terminology </a:t>
            </a:r>
          </a:p>
        </p:txBody>
      </p:sp>
      <p:sp>
        <p:nvSpPr>
          <p:cNvPr id="346115" name="Rectangle 3"/>
          <p:cNvSpPr>
            <a:spLocks noGrp="1" noChangeArrowheads="1"/>
          </p:cNvSpPr>
          <p:nvPr>
            <p:ph idx="1"/>
          </p:nvPr>
        </p:nvSpPr>
        <p:spPr/>
        <p:txBody>
          <a:bodyPr/>
          <a:lstStyle/>
          <a:p>
            <a:r>
              <a:rPr lang="en-US" b="1" dirty="0" err="1" smtClean="0"/>
              <a:t>Microaggressions</a:t>
            </a:r>
            <a:r>
              <a:rPr lang="en-US" dirty="0" smtClean="0"/>
              <a:t>: </a:t>
            </a:r>
          </a:p>
          <a:p>
            <a:pPr lvl="1"/>
            <a:r>
              <a:rPr lang="en-US" dirty="0" smtClean="0"/>
              <a:t>Persistent verbal, behavioral, and environmental assaults, insults, and invalidations that often occur subtly and are difficult to identify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826258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dirty="0" smtClean="0"/>
              <a:t>Reaching Diverse </a:t>
            </a:r>
            <a:br>
              <a:rPr lang="en-US" dirty="0" smtClean="0"/>
            </a:br>
            <a:r>
              <a:rPr lang="en-US" dirty="0" smtClean="0"/>
              <a:t>Client Populations</a:t>
            </a:r>
          </a:p>
        </p:txBody>
      </p:sp>
      <p:sp>
        <p:nvSpPr>
          <p:cNvPr id="347139" name="Rectangle 3"/>
          <p:cNvSpPr>
            <a:spLocks noGrp="1" noChangeArrowheads="1"/>
          </p:cNvSpPr>
          <p:nvPr>
            <p:ph idx="1"/>
          </p:nvPr>
        </p:nvSpPr>
        <p:spPr/>
        <p:txBody>
          <a:bodyPr/>
          <a:lstStyle/>
          <a:p>
            <a:r>
              <a:rPr lang="en-US" dirty="0" smtClean="0"/>
              <a:t>Multicultural counseling competencies provide a framework for effective delivery of services to diverse client populations.</a:t>
            </a:r>
          </a:p>
          <a:p>
            <a:r>
              <a:rPr lang="en-US" dirty="0" smtClean="0"/>
              <a:t>Therapists must be willing to go outside the office to deliver services in the community to decrease suspicion and enhance trust.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5454739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dirty="0" smtClean="0"/>
              <a:t>Reaching Diverse </a:t>
            </a:r>
            <a:br>
              <a:rPr lang="en-US" dirty="0" smtClean="0"/>
            </a:br>
            <a:r>
              <a:rPr lang="en-US" dirty="0" smtClean="0"/>
              <a:t>Client Populations</a:t>
            </a:r>
          </a:p>
        </p:txBody>
      </p:sp>
      <p:sp>
        <p:nvSpPr>
          <p:cNvPr id="347139" name="Rectangle 3"/>
          <p:cNvSpPr>
            <a:spLocks noGrp="1" noChangeArrowheads="1"/>
          </p:cNvSpPr>
          <p:nvPr>
            <p:ph idx="1"/>
          </p:nvPr>
        </p:nvSpPr>
        <p:spPr/>
        <p:txBody>
          <a:bodyPr/>
          <a:lstStyle/>
          <a:p>
            <a:r>
              <a:rPr lang="en-US" dirty="0" smtClean="0"/>
              <a:t>In some cases, cultural traditions contribute to the underutilization of traditional counseling services by minority clients.</a:t>
            </a:r>
          </a:p>
          <a:p>
            <a:r>
              <a:rPr lang="en-US" dirty="0"/>
              <a:t>Many clients have come to distrust helpers associated with the establishment or with social service agencies because of a history of unequal treatment</a:t>
            </a:r>
            <a:r>
              <a:rPr lang="en-US" dirty="0" smtClean="0"/>
              <a:t>.</a:t>
            </a:r>
            <a:endParaRPr lang="en-US" dirty="0"/>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924923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dirty="0" smtClean="0"/>
              <a:t>Reaching Diverse </a:t>
            </a:r>
            <a:br>
              <a:rPr lang="en-US" dirty="0" smtClean="0"/>
            </a:br>
            <a:r>
              <a:rPr lang="en-US" dirty="0" smtClean="0"/>
              <a:t>Client Populations</a:t>
            </a:r>
          </a:p>
        </p:txBody>
      </p:sp>
      <p:sp>
        <p:nvSpPr>
          <p:cNvPr id="347139" name="Rectangle 3"/>
          <p:cNvSpPr>
            <a:spLocks noGrp="1" noChangeArrowheads="1"/>
          </p:cNvSpPr>
          <p:nvPr>
            <p:ph idx="1"/>
          </p:nvPr>
        </p:nvSpPr>
        <p:spPr/>
        <p:txBody>
          <a:bodyPr/>
          <a:lstStyle/>
          <a:p>
            <a:r>
              <a:rPr lang="en-US" dirty="0" smtClean="0"/>
              <a:t>The medical model of clinical counseling is often not a good fit for people of lower socioeconomic status. </a:t>
            </a:r>
          </a:p>
          <a:p>
            <a:r>
              <a:rPr lang="en-US" dirty="0" smtClean="0"/>
              <a:t>Integrating culturally responsive practices with more traditional models of therapy is of major importance.</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97489091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dirty="0" smtClean="0"/>
              <a:t>Multicultural Competence </a:t>
            </a:r>
          </a:p>
        </p:txBody>
      </p:sp>
      <p:sp>
        <p:nvSpPr>
          <p:cNvPr id="241667" name="Rectangle 3"/>
          <p:cNvSpPr>
            <a:spLocks noGrp="1" noChangeArrowheads="1"/>
          </p:cNvSpPr>
          <p:nvPr>
            <p:ph idx="1"/>
          </p:nvPr>
        </p:nvSpPr>
        <p:spPr/>
        <p:txBody>
          <a:bodyPr/>
          <a:lstStyle/>
          <a:p>
            <a:r>
              <a:rPr lang="en-US" dirty="0" smtClean="0"/>
              <a:t>Most ethics codes address diversity</a:t>
            </a:r>
          </a:p>
          <a:p>
            <a:pPr lvl="1"/>
            <a:r>
              <a:rPr lang="en-US" dirty="0"/>
              <a:t>R</a:t>
            </a:r>
            <a:r>
              <a:rPr lang="en-US" dirty="0" smtClean="0"/>
              <a:t>eliance on ethics codes alone does not guarantee multicultural competence. </a:t>
            </a:r>
          </a:p>
          <a:p>
            <a:r>
              <a:rPr lang="en-US" dirty="0" smtClean="0"/>
              <a:t>Most contemporary theories of therapy are grounded in Western assumptions</a:t>
            </a:r>
          </a:p>
          <a:p>
            <a:pPr lvl="1"/>
            <a:r>
              <a:rPr lang="en-US" dirty="0" smtClean="0"/>
              <a:t>Most of the world differs from mainstream U.S. culture.</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2196003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722313" y="3786187"/>
            <a:ext cx="7772400" cy="1362075"/>
          </a:xfrm>
        </p:spPr>
        <p:txBody>
          <a:bodyPr/>
          <a:lstStyle/>
          <a:p>
            <a:r>
              <a:rPr lang="en-US" sz="4400" dirty="0" smtClean="0"/>
              <a:t>Multicultural Perspectives and Diversity issues</a:t>
            </a:r>
          </a:p>
        </p:txBody>
      </p:sp>
      <p:sp>
        <p:nvSpPr>
          <p:cNvPr id="441347" name="Rectangle 3"/>
          <p:cNvSpPr>
            <a:spLocks noGrp="1" noChangeArrowheads="1"/>
          </p:cNvSpPr>
          <p:nvPr>
            <p:ph type="body" idx="1"/>
          </p:nvPr>
        </p:nvSpPr>
        <p:spPr>
          <a:xfrm>
            <a:off x="722313" y="2286000"/>
            <a:ext cx="7772400" cy="1500187"/>
          </a:xfrm>
        </p:spPr>
        <p:txBody>
          <a:bodyPr/>
          <a:lstStyle/>
          <a:p>
            <a:r>
              <a:rPr lang="en-US" dirty="0" smtClean="0"/>
              <a:t>Chapter 4</a:t>
            </a:r>
          </a:p>
        </p:txBody>
      </p:sp>
      <p:sp>
        <p:nvSpPr>
          <p:cNvPr id="4"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86005352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dirty="0" smtClean="0"/>
              <a:t>Multicultural Competence </a:t>
            </a:r>
          </a:p>
        </p:txBody>
      </p:sp>
      <p:sp>
        <p:nvSpPr>
          <p:cNvPr id="241667" name="Rectangle 3"/>
          <p:cNvSpPr>
            <a:spLocks noGrp="1" noChangeArrowheads="1"/>
          </p:cNvSpPr>
          <p:nvPr>
            <p:ph idx="1"/>
          </p:nvPr>
        </p:nvSpPr>
        <p:spPr/>
        <p:txBody>
          <a:bodyPr/>
          <a:lstStyle/>
          <a:p>
            <a:r>
              <a:rPr lang="en-US" dirty="0" smtClean="0"/>
              <a:t>Helpers need to reflect on their own assumptions and challenge stereotypical beliefs and cultural bias.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55122914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dirty="0" smtClean="0"/>
              <a:t>Examining </a:t>
            </a:r>
            <a:br>
              <a:rPr lang="en-US" dirty="0" smtClean="0"/>
            </a:br>
            <a:r>
              <a:rPr lang="en-US" dirty="0" smtClean="0"/>
              <a:t>Common Assumptions </a:t>
            </a:r>
          </a:p>
        </p:txBody>
      </p:sp>
      <p:sp>
        <p:nvSpPr>
          <p:cNvPr id="348163" name="Rectangle 3"/>
          <p:cNvSpPr>
            <a:spLocks noGrp="1" noChangeArrowheads="1"/>
          </p:cNvSpPr>
          <p:nvPr>
            <p:ph idx="1"/>
          </p:nvPr>
        </p:nvSpPr>
        <p:spPr/>
        <p:txBody>
          <a:bodyPr/>
          <a:lstStyle/>
          <a:p>
            <a:r>
              <a:rPr lang="en-US" i="1" dirty="0" smtClean="0"/>
              <a:t>Assumption</a:t>
            </a:r>
            <a:r>
              <a:rPr lang="en-US" dirty="0" smtClean="0"/>
              <a:t>: Self-disclosure is a characteristic of a healthy personality.</a:t>
            </a:r>
          </a:p>
          <a:p>
            <a:pPr lvl="1"/>
            <a:r>
              <a:rPr lang="en-US" i="1" dirty="0" smtClean="0"/>
              <a:t>Fact</a:t>
            </a:r>
            <a:r>
              <a:rPr lang="en-US" dirty="0" smtClean="0"/>
              <a:t>: Some clients view self-disclosure and interpersonal warmth as inappropriate in a professional relationship with an authority figure.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7783557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dirty="0" smtClean="0"/>
              <a:t>Examining </a:t>
            </a:r>
            <a:br>
              <a:rPr lang="en-US" dirty="0" smtClean="0"/>
            </a:br>
            <a:r>
              <a:rPr lang="en-US" dirty="0" smtClean="0"/>
              <a:t>Common Assumptions </a:t>
            </a:r>
          </a:p>
        </p:txBody>
      </p:sp>
      <p:sp>
        <p:nvSpPr>
          <p:cNvPr id="348163" name="Rectangle 3"/>
          <p:cNvSpPr>
            <a:spLocks noGrp="1" noChangeArrowheads="1"/>
          </p:cNvSpPr>
          <p:nvPr>
            <p:ph idx="1"/>
          </p:nvPr>
        </p:nvSpPr>
        <p:spPr/>
        <p:txBody>
          <a:bodyPr/>
          <a:lstStyle/>
          <a:p>
            <a:r>
              <a:rPr lang="en-US" i="1" dirty="0" smtClean="0"/>
              <a:t>Assumption</a:t>
            </a:r>
            <a:r>
              <a:rPr lang="en-US" dirty="0" smtClean="0"/>
              <a:t>: Directness and assertiveness are desirable qualities.</a:t>
            </a:r>
          </a:p>
          <a:p>
            <a:pPr lvl="1"/>
            <a:r>
              <a:rPr lang="en-US" i="1" dirty="0" smtClean="0"/>
              <a:t>Fact</a:t>
            </a:r>
            <a:r>
              <a:rPr lang="en-US" dirty="0" smtClean="0"/>
              <a:t>: In some cultures, directness is perceived as rudeness and something to be avoided.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72629448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dirty="0" smtClean="0"/>
              <a:t>Examining </a:t>
            </a:r>
            <a:br>
              <a:rPr lang="en-US" dirty="0" smtClean="0"/>
            </a:br>
            <a:r>
              <a:rPr lang="en-US" dirty="0" smtClean="0"/>
              <a:t>Common Assumptions </a:t>
            </a:r>
          </a:p>
        </p:txBody>
      </p:sp>
      <p:sp>
        <p:nvSpPr>
          <p:cNvPr id="349187" name="Rectangle 3"/>
          <p:cNvSpPr>
            <a:spLocks noGrp="1" noChangeArrowheads="1"/>
          </p:cNvSpPr>
          <p:nvPr>
            <p:ph idx="1"/>
          </p:nvPr>
        </p:nvSpPr>
        <p:spPr/>
        <p:txBody>
          <a:bodyPr/>
          <a:lstStyle/>
          <a:p>
            <a:r>
              <a:rPr lang="en-US" i="1" dirty="0" smtClean="0"/>
              <a:t>Assumption</a:t>
            </a:r>
            <a:r>
              <a:rPr lang="en-US" dirty="0" smtClean="0"/>
              <a:t>: It is important for clients to become authentic and self-actualized. </a:t>
            </a:r>
          </a:p>
          <a:p>
            <a:pPr lvl="1"/>
            <a:r>
              <a:rPr lang="en-US" i="1" dirty="0" smtClean="0"/>
              <a:t>Fact</a:t>
            </a:r>
            <a:r>
              <a:rPr lang="en-US" dirty="0" smtClean="0"/>
              <a:t>: A creative synthesis between self-actualization and responsibility to the group may be a more realistic goal for some clients.</a:t>
            </a:r>
          </a:p>
        </p:txBody>
      </p:sp>
      <p:sp>
        <p:nvSpPr>
          <p:cNvPr id="5" name="Footer Placeholder 4"/>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412115269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dirty="0" smtClean="0"/>
              <a:t>Examining </a:t>
            </a:r>
            <a:br>
              <a:rPr lang="en-US" dirty="0" smtClean="0"/>
            </a:br>
            <a:r>
              <a:rPr lang="en-US" dirty="0" smtClean="0"/>
              <a:t>Common Assumptions </a:t>
            </a:r>
          </a:p>
        </p:txBody>
      </p:sp>
      <p:sp>
        <p:nvSpPr>
          <p:cNvPr id="349187" name="Rectangle 3"/>
          <p:cNvSpPr>
            <a:spLocks noGrp="1" noChangeArrowheads="1"/>
          </p:cNvSpPr>
          <p:nvPr>
            <p:ph idx="1"/>
          </p:nvPr>
        </p:nvSpPr>
        <p:spPr/>
        <p:txBody>
          <a:bodyPr/>
          <a:lstStyle/>
          <a:p>
            <a:r>
              <a:rPr lang="en-US" i="1" dirty="0" smtClean="0"/>
              <a:t>Assumption</a:t>
            </a:r>
            <a:r>
              <a:rPr lang="en-US" dirty="0" smtClean="0"/>
              <a:t>: Direct eye contact is a sign of interest and presence, and a lack thereof is a sign of being evasive. </a:t>
            </a:r>
          </a:p>
          <a:p>
            <a:pPr lvl="1"/>
            <a:r>
              <a:rPr lang="en-US" i="1" dirty="0" smtClean="0"/>
              <a:t>Fact</a:t>
            </a:r>
            <a:r>
              <a:rPr lang="en-US" dirty="0" smtClean="0"/>
              <a:t>: Many cultural expressions are subject to misinterpretation, including eye contact, silence, personal space, handshaking, dress, formality of greeting, etc.</a:t>
            </a:r>
          </a:p>
        </p:txBody>
      </p:sp>
      <p:sp>
        <p:nvSpPr>
          <p:cNvPr id="5" name="Footer Placeholder 4"/>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33513721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smtClean="0"/>
              <a:t>Addressing Sexual Orientation</a:t>
            </a:r>
            <a:endParaRPr lang="en-US" dirty="0" smtClean="0"/>
          </a:p>
        </p:txBody>
      </p:sp>
      <p:sp>
        <p:nvSpPr>
          <p:cNvPr id="245763" name="Rectangle 3"/>
          <p:cNvSpPr>
            <a:spLocks noGrp="1" noChangeArrowheads="1"/>
          </p:cNvSpPr>
          <p:nvPr>
            <p:ph idx="1"/>
          </p:nvPr>
        </p:nvSpPr>
        <p:spPr/>
        <p:txBody>
          <a:bodyPr/>
          <a:lstStyle/>
          <a:p>
            <a:r>
              <a:rPr lang="en-US" dirty="0" smtClean="0"/>
              <a:t>The mental health system has finally begun to treat the problems of gay, lesbian, bisexual, and transgender people rather than treating them as the problem.</a:t>
            </a:r>
          </a:p>
          <a:p>
            <a:r>
              <a:rPr lang="en-US" dirty="0" smtClean="0"/>
              <a:t>Counselors are challenged to confront their personal fears, myths, and stereotypes regarding sexual orientation.</a:t>
            </a:r>
          </a:p>
        </p:txBody>
      </p:sp>
      <p:sp>
        <p:nvSpPr>
          <p:cNvPr id="5" name="Footer Placeholder 4"/>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28964149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smtClean="0"/>
              <a:t>Addressing Sexual Orientation</a:t>
            </a:r>
            <a:endParaRPr lang="en-US" dirty="0" smtClean="0"/>
          </a:p>
        </p:txBody>
      </p:sp>
      <p:sp>
        <p:nvSpPr>
          <p:cNvPr id="245763" name="Rectangle 3"/>
          <p:cNvSpPr>
            <a:spLocks noGrp="1" noChangeArrowheads="1"/>
          </p:cNvSpPr>
          <p:nvPr>
            <p:ph idx="1"/>
          </p:nvPr>
        </p:nvSpPr>
        <p:spPr/>
        <p:txBody>
          <a:bodyPr/>
          <a:lstStyle/>
          <a:p>
            <a:r>
              <a:rPr lang="en-US" dirty="0" smtClean="0"/>
              <a:t>Work with LGBT clients needs to include recognition of societal factors that contribute to oppression and discrimination based on sexual orientation or gender identity.</a:t>
            </a:r>
          </a:p>
          <a:p>
            <a:r>
              <a:rPr lang="en-US" dirty="0"/>
              <a:t> It is both inappropriate and unprofessional to convey intolerance to LGBT clients</a:t>
            </a:r>
            <a:r>
              <a:rPr lang="en-US" dirty="0" smtClean="0"/>
              <a:t>.</a:t>
            </a:r>
            <a:endParaRPr lang="en-US" dirty="0"/>
          </a:p>
        </p:txBody>
      </p:sp>
      <p:sp>
        <p:nvSpPr>
          <p:cNvPr id="5" name="Footer Placeholder 4"/>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25408899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Addressing Sexual Orientation</a:t>
            </a:r>
          </a:p>
        </p:txBody>
      </p:sp>
      <p:sp>
        <p:nvSpPr>
          <p:cNvPr id="245763" name="Rectangle 3"/>
          <p:cNvSpPr>
            <a:spLocks noGrp="1" noChangeArrowheads="1"/>
          </p:cNvSpPr>
          <p:nvPr>
            <p:ph idx="1"/>
          </p:nvPr>
        </p:nvSpPr>
        <p:spPr/>
        <p:txBody>
          <a:bodyPr/>
          <a:lstStyle/>
          <a:p>
            <a:r>
              <a:rPr lang="en-US" dirty="0" smtClean="0"/>
              <a:t>Practitioners need to understand that heterosexism pervades social and cultural foundations of many institutions and often contributes to negative attitudes toward LGBT people.</a:t>
            </a:r>
          </a:p>
          <a:p>
            <a:r>
              <a:rPr lang="en-US" dirty="0" smtClean="0"/>
              <a:t>The Association for Lesbian, Gay, Bisexual, and Transgender Issues in Counseling has developed a set of competencies for counselors in training.</a:t>
            </a:r>
          </a:p>
          <a:p>
            <a:endParaRPr lang="en-US" dirty="0" smtClean="0"/>
          </a:p>
        </p:txBody>
      </p:sp>
      <p:sp>
        <p:nvSpPr>
          <p:cNvPr id="5" name="Footer Placeholder 4"/>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37457288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smtClean="0"/>
              <a:t>The Culture of Disability</a:t>
            </a:r>
            <a:endParaRPr lang="en-US" dirty="0" smtClean="0"/>
          </a:p>
        </p:txBody>
      </p:sp>
      <p:sp>
        <p:nvSpPr>
          <p:cNvPr id="245763" name="Rectangle 3"/>
          <p:cNvSpPr>
            <a:spLocks noGrp="1" noChangeArrowheads="1"/>
          </p:cNvSpPr>
          <p:nvPr>
            <p:ph idx="1"/>
          </p:nvPr>
        </p:nvSpPr>
        <p:spPr/>
        <p:txBody>
          <a:bodyPr/>
          <a:lstStyle/>
          <a:p>
            <a:r>
              <a:rPr lang="en-US" dirty="0" smtClean="0"/>
              <a:t>People with chronic medical, physical, and mental disabilities represent the largest minority and disadvantaged group in U.S.</a:t>
            </a:r>
          </a:p>
          <a:p>
            <a:r>
              <a:rPr lang="en-US" dirty="0" smtClean="0"/>
              <a:t>People with disabilities are part of a misunderstood culture because they do not conform to the socially determined and accepted standards of normalization, beauty, physical attractiveness, and being able-bodied.</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0509760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smtClean="0"/>
              <a:t>The Culture of Disability</a:t>
            </a:r>
            <a:endParaRPr lang="en-US" dirty="0" smtClean="0"/>
          </a:p>
        </p:txBody>
      </p:sp>
      <p:sp>
        <p:nvSpPr>
          <p:cNvPr id="245763" name="Rectangle 3"/>
          <p:cNvSpPr>
            <a:spLocks noGrp="1" noChangeArrowheads="1"/>
          </p:cNvSpPr>
          <p:nvPr>
            <p:ph idx="1"/>
          </p:nvPr>
        </p:nvSpPr>
        <p:spPr/>
        <p:txBody>
          <a:bodyPr/>
          <a:lstStyle/>
          <a:p>
            <a:r>
              <a:rPr lang="en-US" dirty="0" smtClean="0"/>
              <a:t>Disabilities in U.S. society are even more prevalent as a result of prolonged and sustained military action in war zones around the world.</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988576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dirty="0" smtClean="0"/>
              <a:t>Need for Multicultural Emphasis</a:t>
            </a:r>
          </a:p>
        </p:txBody>
      </p:sp>
      <p:sp>
        <p:nvSpPr>
          <p:cNvPr id="240643" name="Rectangle 3"/>
          <p:cNvSpPr>
            <a:spLocks noGrp="1" noChangeArrowheads="1"/>
          </p:cNvSpPr>
          <p:nvPr>
            <p:ph idx="1"/>
          </p:nvPr>
        </p:nvSpPr>
        <p:spPr/>
        <p:txBody>
          <a:bodyPr/>
          <a:lstStyle/>
          <a:p>
            <a:r>
              <a:rPr lang="en-US" dirty="0" smtClean="0"/>
              <a:t>Counselors have an ethical responsibility to provide professional services that demonstrate respect for the cultural worldviews, values, and traditions of culturally diverse clients.</a:t>
            </a:r>
          </a:p>
          <a:p>
            <a:pPr lvl="1"/>
            <a:r>
              <a:rPr lang="en-US" dirty="0" smtClean="0"/>
              <a:t>To the extent that counselors are focused on values of the dominant culture and insensitive to variations among groups and individuals, they are at risk for practicing unethically.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49603065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Serving the </a:t>
            </a:r>
            <a:br>
              <a:rPr lang="en-US" dirty="0" smtClean="0"/>
            </a:br>
            <a:r>
              <a:rPr lang="en-US" dirty="0" smtClean="0"/>
              <a:t>Disability Community</a:t>
            </a:r>
          </a:p>
        </p:txBody>
      </p:sp>
      <p:sp>
        <p:nvSpPr>
          <p:cNvPr id="245763" name="Rectangle 3"/>
          <p:cNvSpPr>
            <a:spLocks noGrp="1" noChangeArrowheads="1"/>
          </p:cNvSpPr>
          <p:nvPr>
            <p:ph idx="1"/>
          </p:nvPr>
        </p:nvSpPr>
        <p:spPr/>
        <p:txBody>
          <a:bodyPr/>
          <a:lstStyle/>
          <a:p>
            <a:r>
              <a:rPr lang="en-US" dirty="0" smtClean="0"/>
              <a:t>The foundational principle in counseling persons with disabilities is to treat the person first rather than treat the disability. </a:t>
            </a:r>
          </a:p>
          <a:p>
            <a:r>
              <a:rPr lang="en-US" dirty="0" smtClean="0"/>
              <a:t>Diagnostic labels and classifications alone are not helpful in understanding a client’s unique differences and predicting or describing his or her functional capacity.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23211840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Serving the </a:t>
            </a:r>
            <a:br>
              <a:rPr lang="en-US" dirty="0" smtClean="0"/>
            </a:br>
            <a:r>
              <a:rPr lang="en-US" dirty="0" smtClean="0"/>
              <a:t>Disability Community</a:t>
            </a:r>
          </a:p>
        </p:txBody>
      </p:sp>
      <p:sp>
        <p:nvSpPr>
          <p:cNvPr id="245763" name="Rectangle 3"/>
          <p:cNvSpPr>
            <a:spLocks noGrp="1" noChangeArrowheads="1"/>
          </p:cNvSpPr>
          <p:nvPr>
            <p:ph idx="1"/>
          </p:nvPr>
        </p:nvSpPr>
        <p:spPr/>
        <p:txBody>
          <a:bodyPr/>
          <a:lstStyle/>
          <a:p>
            <a:r>
              <a:rPr lang="en-US" dirty="0" smtClean="0"/>
              <a:t>Achieving optimal levels of psychosocial functioning with the individual based on his or her abilities defines best practices in working with persons with disabilities.</a:t>
            </a:r>
          </a:p>
          <a:p>
            <a:r>
              <a:rPr lang="en-US" dirty="0"/>
              <a:t>Given the decreased functional capacity and severity of some disabilities, many counselors take on the natural role of client advocate</a:t>
            </a:r>
            <a:r>
              <a:rPr lang="en-US" dirty="0" smtClean="0"/>
              <a:t>.</a:t>
            </a:r>
          </a:p>
          <a:p>
            <a:endParaRPr lang="en-US" dirty="0" smtClean="0"/>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87047030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Serving the </a:t>
            </a:r>
            <a:br>
              <a:rPr lang="en-US" dirty="0" smtClean="0"/>
            </a:br>
            <a:r>
              <a:rPr lang="en-US" dirty="0" smtClean="0"/>
              <a:t>Disability Community</a:t>
            </a:r>
          </a:p>
        </p:txBody>
      </p:sp>
      <p:sp>
        <p:nvSpPr>
          <p:cNvPr id="245763" name="Rectangle 3"/>
          <p:cNvSpPr>
            <a:spLocks noGrp="1" noChangeArrowheads="1"/>
          </p:cNvSpPr>
          <p:nvPr>
            <p:ph type="body" idx="1"/>
          </p:nvPr>
        </p:nvSpPr>
        <p:spPr/>
        <p:txBody>
          <a:bodyPr/>
          <a:lstStyle/>
          <a:p>
            <a:r>
              <a:rPr lang="en-US" dirty="0" smtClean="0"/>
              <a:t>Acting as client advocate involves the integration of a variety of professional activities facilitating empowerment strategies critical to ensure client independence. </a:t>
            </a:r>
          </a:p>
          <a:p>
            <a:r>
              <a:rPr lang="en-US" dirty="0" smtClean="0"/>
              <a:t>The most helpful role of the counselor is to form a collaborative relationship with clients.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1574542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smtClean="0"/>
              <a:t>Multicultural Terminology </a:t>
            </a:r>
            <a:endParaRPr lang="en-US" dirty="0" smtClean="0"/>
          </a:p>
        </p:txBody>
      </p:sp>
      <p:sp>
        <p:nvSpPr>
          <p:cNvPr id="342019" name="Rectangle 3"/>
          <p:cNvSpPr>
            <a:spLocks noGrp="1" noChangeArrowheads="1"/>
          </p:cNvSpPr>
          <p:nvPr>
            <p:ph idx="1"/>
          </p:nvPr>
        </p:nvSpPr>
        <p:spPr/>
        <p:txBody>
          <a:bodyPr/>
          <a:lstStyle/>
          <a:p>
            <a:r>
              <a:rPr lang="en-US" b="1" dirty="0" smtClean="0"/>
              <a:t>Culture</a:t>
            </a:r>
            <a:r>
              <a:rPr lang="en-US" dirty="0" smtClean="0"/>
              <a:t>:</a:t>
            </a:r>
          </a:p>
          <a:p>
            <a:pPr lvl="1"/>
            <a:r>
              <a:rPr lang="en-US" dirty="0" smtClean="0"/>
              <a:t>Associated with a racial or ethnic group and with gender, religion, economic status, nationality, physical capacity or disability, and </a:t>
            </a:r>
            <a:r>
              <a:rPr lang="en-US" dirty="0" err="1" smtClean="0"/>
              <a:t>affectional</a:t>
            </a:r>
            <a:r>
              <a:rPr lang="en-US" dirty="0" smtClean="0"/>
              <a:t> or sexual orientation</a:t>
            </a:r>
          </a:p>
          <a:p>
            <a:r>
              <a:rPr lang="en-US" b="1" dirty="0" smtClean="0"/>
              <a:t>Ethnicity</a:t>
            </a:r>
            <a:r>
              <a:rPr lang="en-US" dirty="0" smtClean="0"/>
              <a:t>: </a:t>
            </a:r>
          </a:p>
          <a:p>
            <a:pPr lvl="1"/>
            <a:r>
              <a:rPr lang="en-US" dirty="0" smtClean="0"/>
              <a:t>A sense of identity that stems from common ancestry, history, nationality, religion, and race</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0690880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smtClean="0"/>
              <a:t>Multicultural Terminology </a:t>
            </a:r>
            <a:endParaRPr lang="en-US" dirty="0" smtClean="0"/>
          </a:p>
        </p:txBody>
      </p:sp>
      <p:sp>
        <p:nvSpPr>
          <p:cNvPr id="342019" name="Rectangle 3"/>
          <p:cNvSpPr>
            <a:spLocks noGrp="1" noChangeArrowheads="1"/>
          </p:cNvSpPr>
          <p:nvPr>
            <p:ph idx="1"/>
          </p:nvPr>
        </p:nvSpPr>
        <p:spPr/>
        <p:txBody>
          <a:bodyPr/>
          <a:lstStyle/>
          <a:p>
            <a:r>
              <a:rPr lang="en-US" b="1" dirty="0" smtClean="0"/>
              <a:t>Oppressed group</a:t>
            </a:r>
            <a:r>
              <a:rPr lang="en-US" dirty="0" smtClean="0"/>
              <a:t>: </a:t>
            </a:r>
          </a:p>
          <a:p>
            <a:pPr lvl="1"/>
            <a:r>
              <a:rPr lang="en-US" dirty="0" smtClean="0"/>
              <a:t>A group of people who have been singled out for differential and unequal treatment and who regard themselves as objects of collective discrimination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1598535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smtClean="0"/>
              <a:t>Multicultural Terminology </a:t>
            </a:r>
            <a:endParaRPr lang="en-US" dirty="0" smtClean="0"/>
          </a:p>
        </p:txBody>
      </p:sp>
      <p:sp>
        <p:nvSpPr>
          <p:cNvPr id="343043" name="Rectangle 3"/>
          <p:cNvSpPr>
            <a:spLocks noGrp="1" noChangeArrowheads="1"/>
          </p:cNvSpPr>
          <p:nvPr>
            <p:ph idx="1"/>
          </p:nvPr>
        </p:nvSpPr>
        <p:spPr/>
        <p:txBody>
          <a:bodyPr/>
          <a:lstStyle/>
          <a:p>
            <a:r>
              <a:rPr lang="en-US" b="1" dirty="0" smtClean="0"/>
              <a:t>Multiculturalism</a:t>
            </a:r>
            <a:r>
              <a:rPr lang="en-US" dirty="0" smtClean="0"/>
              <a:t>: </a:t>
            </a:r>
          </a:p>
          <a:p>
            <a:pPr lvl="1"/>
            <a:r>
              <a:rPr lang="en-US" sz="2700" dirty="0" smtClean="0"/>
              <a:t>A generic term that indicates any relationship between and within two or more diverse groups </a:t>
            </a:r>
          </a:p>
          <a:p>
            <a:r>
              <a:rPr lang="en-US" b="1" dirty="0" smtClean="0"/>
              <a:t>Multicultural counseling</a:t>
            </a:r>
            <a:r>
              <a:rPr lang="en-US" dirty="0" smtClean="0"/>
              <a:t>: </a:t>
            </a:r>
          </a:p>
          <a:p>
            <a:pPr lvl="1"/>
            <a:r>
              <a:rPr lang="en-US" sz="2700" dirty="0" smtClean="0"/>
              <a:t>The working alliance between counselor and client that takes the personal dynamics of the counselor and client into consideration alongside the dynamics of the cultures of both of these individuals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5989202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smtClean="0"/>
              <a:t>Multicultural Terminology </a:t>
            </a:r>
            <a:endParaRPr lang="en-US" dirty="0" smtClean="0"/>
          </a:p>
        </p:txBody>
      </p:sp>
      <p:sp>
        <p:nvSpPr>
          <p:cNvPr id="343043" name="Rectangle 3"/>
          <p:cNvSpPr>
            <a:spLocks noGrp="1" noChangeArrowheads="1"/>
          </p:cNvSpPr>
          <p:nvPr>
            <p:ph idx="1"/>
          </p:nvPr>
        </p:nvSpPr>
        <p:spPr/>
        <p:txBody>
          <a:bodyPr/>
          <a:lstStyle/>
          <a:p>
            <a:r>
              <a:rPr lang="en-US" b="1" dirty="0" smtClean="0"/>
              <a:t>Cultural diversity</a:t>
            </a:r>
            <a:r>
              <a:rPr lang="en-US" dirty="0" smtClean="0"/>
              <a:t>: </a:t>
            </a:r>
          </a:p>
          <a:p>
            <a:pPr lvl="1"/>
            <a:r>
              <a:rPr lang="en-US" dirty="0" smtClean="0"/>
              <a:t>The spectrum of differences that exists among groups of people with definable and unique cultural backgrounds</a:t>
            </a:r>
          </a:p>
          <a:p>
            <a:r>
              <a:rPr lang="en-US" b="1" dirty="0"/>
              <a:t>Diversity</a:t>
            </a:r>
            <a:r>
              <a:rPr lang="en-US" dirty="0"/>
              <a:t>: </a:t>
            </a:r>
            <a:endParaRPr lang="en-US" dirty="0" smtClean="0"/>
          </a:p>
          <a:p>
            <a:pPr lvl="1"/>
            <a:r>
              <a:rPr lang="en-US" dirty="0" smtClean="0"/>
              <a:t>Individual </a:t>
            </a:r>
            <a:r>
              <a:rPr lang="en-US" dirty="0"/>
              <a:t>differences on a number of variables that place clients at risk for </a:t>
            </a:r>
            <a:r>
              <a:rPr lang="en-US" dirty="0" smtClean="0"/>
              <a:t>discrimination</a:t>
            </a:r>
          </a:p>
          <a:p>
            <a:endParaRPr lang="en-US" dirty="0" smtClean="0"/>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4563276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smtClean="0"/>
              <a:t>Multicultural Terminology </a:t>
            </a:r>
            <a:endParaRPr lang="en-US" dirty="0" smtClean="0"/>
          </a:p>
        </p:txBody>
      </p:sp>
      <p:sp>
        <p:nvSpPr>
          <p:cNvPr id="344067" name="Rectangle 3"/>
          <p:cNvSpPr>
            <a:spLocks noGrp="1" noChangeArrowheads="1"/>
          </p:cNvSpPr>
          <p:nvPr>
            <p:ph idx="1"/>
          </p:nvPr>
        </p:nvSpPr>
        <p:spPr/>
        <p:txBody>
          <a:bodyPr/>
          <a:lstStyle/>
          <a:p>
            <a:r>
              <a:rPr lang="en-US" b="1" dirty="0" smtClean="0"/>
              <a:t>Cultural pluralism</a:t>
            </a:r>
            <a:r>
              <a:rPr lang="en-US" dirty="0" smtClean="0"/>
              <a:t>: </a:t>
            </a:r>
          </a:p>
          <a:p>
            <a:pPr lvl="1"/>
            <a:r>
              <a:rPr lang="en-US" sz="2700" dirty="0" smtClean="0"/>
              <a:t>A perspective that recognizes the complexity of cultures and values the diversity of beliefs and values </a:t>
            </a:r>
          </a:p>
          <a:p>
            <a:r>
              <a:rPr lang="en-US" b="1" dirty="0" smtClean="0"/>
              <a:t>Cultural diversity competence</a:t>
            </a:r>
            <a:r>
              <a:rPr lang="en-US" dirty="0" smtClean="0"/>
              <a:t>: </a:t>
            </a:r>
          </a:p>
          <a:p>
            <a:pPr lvl="1"/>
            <a:r>
              <a:rPr lang="en-US" sz="2700" dirty="0" smtClean="0"/>
              <a:t>A practitioner’s level of awareness, knowledge, and interpersonal skills needed to function effectively in a pluralistic society and to intervene on behalf of clients from diverse backgrounds </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7144357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dirty="0" smtClean="0"/>
              <a:t>Multicultural Terminology </a:t>
            </a:r>
          </a:p>
        </p:txBody>
      </p:sp>
      <p:sp>
        <p:nvSpPr>
          <p:cNvPr id="344067" name="Rectangle 3"/>
          <p:cNvSpPr>
            <a:spLocks noGrp="1" noChangeArrowheads="1"/>
          </p:cNvSpPr>
          <p:nvPr>
            <p:ph idx="1"/>
          </p:nvPr>
        </p:nvSpPr>
        <p:spPr/>
        <p:txBody>
          <a:bodyPr/>
          <a:lstStyle/>
          <a:p>
            <a:r>
              <a:rPr lang="en-US" b="1" dirty="0" smtClean="0"/>
              <a:t>Cultural empathy</a:t>
            </a:r>
            <a:r>
              <a:rPr lang="en-US" dirty="0" smtClean="0"/>
              <a:t>: </a:t>
            </a:r>
          </a:p>
          <a:p>
            <a:pPr lvl="1"/>
            <a:r>
              <a:rPr lang="en-US" dirty="0" smtClean="0"/>
              <a:t>Therapists’ awareness of clients’ worldviews, which are acknowledged in relation to therapists’ awareness of their own personal biases </a:t>
            </a:r>
          </a:p>
          <a:p>
            <a:r>
              <a:rPr lang="en-US" b="1" dirty="0" smtClean="0"/>
              <a:t>Culture-centered counseling</a:t>
            </a:r>
            <a:r>
              <a:rPr lang="en-US" dirty="0" smtClean="0"/>
              <a:t>: </a:t>
            </a:r>
          </a:p>
          <a:p>
            <a:pPr lvl="1"/>
            <a:r>
              <a:rPr lang="en-US" dirty="0" smtClean="0"/>
              <a:t>A three-stage developmental sequence, from multicultural awareness to knowledge and comprehension to skills and applications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0160588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1630</Words>
  <Application>Microsoft Macintosh PowerPoint</Application>
  <PresentationFormat>On-screen Show (4:3)</PresentationFormat>
  <Paragraphs>178</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Beam</vt:lpstr>
      <vt:lpstr>Issues and Ethics in the Helping Professions,  9th Edition</vt:lpstr>
      <vt:lpstr>Multicultural Perspectives and Diversity issues</vt:lpstr>
      <vt:lpstr>Need for Multicultural Emphasis</vt:lpstr>
      <vt:lpstr>Multicultural Terminology </vt:lpstr>
      <vt:lpstr>Multicultural Terminology </vt:lpstr>
      <vt:lpstr>Multicultural Terminology </vt:lpstr>
      <vt:lpstr>Multicultural Terminology </vt:lpstr>
      <vt:lpstr>Multicultural Terminology </vt:lpstr>
      <vt:lpstr>Multicultural Terminology </vt:lpstr>
      <vt:lpstr>Multicultural Terminology </vt:lpstr>
      <vt:lpstr>Multicultural Terminology </vt:lpstr>
      <vt:lpstr>Multicultural Terminology </vt:lpstr>
      <vt:lpstr>Multicultural Terminology </vt:lpstr>
      <vt:lpstr>Multicultural Terminology </vt:lpstr>
      <vt:lpstr>Multicultural Terminology </vt:lpstr>
      <vt:lpstr>Reaching Diverse  Client Populations</vt:lpstr>
      <vt:lpstr>Reaching Diverse  Client Populations</vt:lpstr>
      <vt:lpstr>Reaching Diverse  Client Populations</vt:lpstr>
      <vt:lpstr>Multicultural Competence </vt:lpstr>
      <vt:lpstr>Multicultural Competence </vt:lpstr>
      <vt:lpstr>Examining  Common Assumptions </vt:lpstr>
      <vt:lpstr>Examining  Common Assumptions </vt:lpstr>
      <vt:lpstr>Examining  Common Assumptions </vt:lpstr>
      <vt:lpstr>Examining  Common Assumptions </vt:lpstr>
      <vt:lpstr>Addressing Sexual Orientation</vt:lpstr>
      <vt:lpstr>Addressing Sexual Orientation</vt:lpstr>
      <vt:lpstr>Addressing Sexual Orientation</vt:lpstr>
      <vt:lpstr>The Culture of Disability</vt:lpstr>
      <vt:lpstr>The Culture of Disability</vt:lpstr>
      <vt:lpstr>Serving the  Disability Community</vt:lpstr>
      <vt:lpstr>Serving the  Disability Community</vt:lpstr>
      <vt:lpstr>Serving the  Disability Community</vt:lpstr>
    </vt:vector>
  </TitlesOfParts>
  <Company>Cengage Learning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and Ethics  in the Helping Professions  9th Edition</dc:title>
  <dc:creator>Windows User</dc:creator>
  <cp:lastModifiedBy>Caroline Paltin</cp:lastModifiedBy>
  <cp:revision>4</cp:revision>
  <dcterms:created xsi:type="dcterms:W3CDTF">2013-11-22T18:19:17Z</dcterms:created>
  <dcterms:modified xsi:type="dcterms:W3CDTF">2016-11-29T22:24:14Z</dcterms:modified>
</cp:coreProperties>
</file>