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80" r:id="rId5"/>
    <p:sldId id="260" r:id="rId6"/>
    <p:sldId id="281" r:id="rId7"/>
    <p:sldId id="262" r:id="rId8"/>
    <p:sldId id="282" r:id="rId9"/>
    <p:sldId id="263" r:id="rId10"/>
    <p:sldId id="264" r:id="rId11"/>
    <p:sldId id="265" r:id="rId12"/>
    <p:sldId id="266" r:id="rId13"/>
    <p:sldId id="283" r:id="rId14"/>
    <p:sldId id="267" r:id="rId15"/>
    <p:sldId id="268" r:id="rId16"/>
    <p:sldId id="284" r:id="rId17"/>
    <p:sldId id="285" r:id="rId18"/>
    <p:sldId id="270" r:id="rId19"/>
    <p:sldId id="286" r:id="rId20"/>
    <p:sldId id="271" r:id="rId21"/>
    <p:sldId id="272" r:id="rId22"/>
    <p:sldId id="273" r:id="rId23"/>
    <p:sldId id="274" r:id="rId24"/>
    <p:sldId id="287" r:id="rId25"/>
    <p:sldId id="275" r:id="rId26"/>
    <p:sldId id="276" r:id="rId27"/>
    <p:sldId id="277" r:id="rId28"/>
    <p:sldId id="278" r:id="rId29"/>
    <p:sldId id="279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A7281-FF0C-46C7-8FB6-14942C187E6C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CB1CB-ACBB-4F40-B544-6C8DE5AFE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9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04EF0C-DC82-4EDC-B6A2-56A8DDA342B4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C703-5CF0-446B-8C1F-F717EE7701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6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212F-EE47-4F47-ACCF-E5F8E1D8B1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8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31FA-3937-44EE-BADC-2291279F3E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2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CE9B-1E90-45EB-BBD2-BE39137454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3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F96D-4EA7-41F8-9DD4-313E2E4427A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5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1D64-B819-4A46-97B1-1E9445A920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1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9EDD-C75C-4F7E-9E8D-333F92C724E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8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8DB4-2516-4995-B9A4-44DFF9CE30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4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5034-A144-40FC-9F0F-457C42F174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2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552F-29D2-4644-A342-71360922A7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3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86440-DD53-4DF6-A9ED-EDF7E42DF3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22CE8-FF08-4627-B9BD-DB440C6D8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157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i="1" dirty="0" smtClean="0"/>
              <a:t>Issues and Ethics in the Helping Professions</a:t>
            </a:r>
            <a:r>
              <a:rPr lang="en-US" sz="5400" dirty="0" smtClean="0"/>
              <a:t>, </a:t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000" dirty="0" smtClean="0"/>
              <a:t> 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8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for Inclusion in Records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data</a:t>
            </a:r>
          </a:p>
          <a:p>
            <a:r>
              <a:rPr lang="en-US" dirty="0" smtClean="0"/>
              <a:t>Fees and billing information</a:t>
            </a:r>
          </a:p>
          <a:p>
            <a:r>
              <a:rPr lang="en-US" dirty="0" smtClean="0"/>
              <a:t>Documentation of informed consent</a:t>
            </a:r>
          </a:p>
          <a:p>
            <a:r>
              <a:rPr lang="en-US" dirty="0" smtClean="0"/>
              <a:t>Documentation of waivers of confidentiality</a:t>
            </a:r>
          </a:p>
          <a:p>
            <a:r>
              <a:rPr lang="en-US" dirty="0" smtClean="0"/>
              <a:t>Presenting complaint and diagnosis</a:t>
            </a:r>
          </a:p>
          <a:p>
            <a:r>
              <a:rPr lang="en-US" dirty="0" smtClean="0"/>
              <a:t>Plan for services</a:t>
            </a:r>
          </a:p>
          <a:p>
            <a:r>
              <a:rPr lang="en-US" dirty="0"/>
              <a:t>Client reactions to professional </a:t>
            </a:r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5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for Inclusion in Records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risk factors pertaining to danger to self or others</a:t>
            </a:r>
          </a:p>
          <a:p>
            <a:r>
              <a:rPr lang="en-US" dirty="0" smtClean="0"/>
              <a:t>Plans for future interventions</a:t>
            </a:r>
          </a:p>
          <a:p>
            <a:r>
              <a:rPr lang="en-US" dirty="0" smtClean="0"/>
              <a:t>Assessment or summary information</a:t>
            </a:r>
          </a:p>
          <a:p>
            <a:r>
              <a:rPr lang="en-US" dirty="0" smtClean="0"/>
              <a:t>Consultations with or referrals to other professionals</a:t>
            </a:r>
          </a:p>
          <a:p>
            <a:r>
              <a:rPr lang="en-US" dirty="0" smtClean="0"/>
              <a:t>Relevant cultural and sociopolitical factors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7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</a:t>
            </a:r>
            <a:br>
              <a:rPr lang="en-US" dirty="0" smtClean="0"/>
            </a:br>
            <a:r>
              <a:rPr lang="en-US" dirty="0" smtClean="0"/>
              <a:t>Online Counseling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counselor’s responsibility to examine the ethical, legal, and clinical issues related to online counseling.</a:t>
            </a:r>
          </a:p>
          <a:p>
            <a:r>
              <a:rPr lang="en-US" dirty="0" smtClean="0"/>
              <a:t>Basic issues such as self-disclosure, confidentiality, boundaries, and dual relationships can take on unexpected shapes in online counseling.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8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</a:t>
            </a:r>
            <a:br>
              <a:rPr lang="en-US" dirty="0" smtClean="0"/>
            </a:br>
            <a:r>
              <a:rPr lang="en-US" dirty="0" smtClean="0"/>
              <a:t>Online Counseling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legal issues include:</a:t>
            </a:r>
          </a:p>
          <a:p>
            <a:pPr lvl="1"/>
            <a:r>
              <a:rPr lang="en-US" dirty="0" smtClean="0"/>
              <a:t>Competence of practitioner in providing online counseling</a:t>
            </a:r>
          </a:p>
          <a:p>
            <a:pPr lvl="1"/>
            <a:r>
              <a:rPr lang="en-US" dirty="0" smtClean="0"/>
              <a:t>Informing client of limits and expectations of the relationship</a:t>
            </a:r>
          </a:p>
          <a:p>
            <a:pPr lvl="1"/>
            <a:r>
              <a:rPr lang="en-US" dirty="0" smtClean="0"/>
              <a:t>Developing a plan for how emergencies can be addressed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3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Advantages </a:t>
            </a:r>
            <a:br>
              <a:rPr lang="en-US" dirty="0" smtClean="0"/>
            </a:br>
            <a:r>
              <a:rPr lang="en-US" dirty="0" smtClean="0"/>
              <a:t>of Online Counseling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Reaching clients who are reluctant to participate in face-to-face therapy as well as those who have certain disabilities or chronic illnesses that render them immobile</a:t>
            </a:r>
          </a:p>
          <a:p>
            <a:r>
              <a:rPr lang="en-US" dirty="0" smtClean="0"/>
              <a:t>Improving client access in rural areas</a:t>
            </a:r>
          </a:p>
          <a:p>
            <a:r>
              <a:rPr lang="en-US" dirty="0" smtClean="0"/>
              <a:t>The potential for greater numbers of people to receive services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7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Disadvantages </a:t>
            </a:r>
            <a:br>
              <a:rPr lang="en-US" dirty="0" smtClean="0"/>
            </a:br>
            <a:r>
              <a:rPr lang="en-US" dirty="0" smtClean="0"/>
              <a:t>of Online Counseling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 of making an inaccurate diagnosis</a:t>
            </a:r>
          </a:p>
          <a:p>
            <a:r>
              <a:rPr lang="en-US" dirty="0" smtClean="0"/>
              <a:t>Compromising confidentiality and privacy</a:t>
            </a:r>
          </a:p>
          <a:p>
            <a:r>
              <a:rPr lang="en-US" dirty="0" smtClean="0"/>
              <a:t>Difficulty in being able to protect clients in crisis situations</a:t>
            </a:r>
          </a:p>
          <a:p>
            <a:r>
              <a:rPr lang="en-US" dirty="0" smtClean="0"/>
              <a:t>Absence of traditional client-therapist relationship and challenges of working through transference and countertransference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Disadvantages </a:t>
            </a:r>
            <a:br>
              <a:rPr lang="en-US" dirty="0" smtClean="0"/>
            </a:br>
            <a:r>
              <a:rPr lang="en-US" dirty="0" smtClean="0"/>
              <a:t>of Online Counseling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Inability to address more complex psychological problems</a:t>
            </a:r>
          </a:p>
          <a:p>
            <a:r>
              <a:rPr lang="en-US" dirty="0" smtClean="0"/>
              <a:t>Lack of competence in providing online services and danger of the misrepresentation of a counselor’s qualifications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5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Disadvantages </a:t>
            </a:r>
            <a:br>
              <a:rPr lang="en-US" dirty="0" smtClean="0"/>
            </a:br>
            <a:r>
              <a:rPr lang="en-US" dirty="0" smtClean="0"/>
              <a:t>of Online Counseling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 of clients misrepresenting themselves or minors masquerading as adults seeking treatment</a:t>
            </a:r>
          </a:p>
          <a:p>
            <a:r>
              <a:rPr lang="en-US" dirty="0" smtClean="0"/>
              <a:t>Danger of individuals other than the client logging on as if they were the client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5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</a:t>
            </a:r>
            <a:br>
              <a:rPr lang="en-US" dirty="0" smtClean="0"/>
            </a:br>
            <a:r>
              <a:rPr lang="en-US" dirty="0" smtClean="0"/>
              <a:t>Online Counseling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offering distance counseling, acquire the appropriate competencies related to this evolving specialty.</a:t>
            </a:r>
          </a:p>
          <a:p>
            <a:r>
              <a:rPr lang="en-US" dirty="0" smtClean="0"/>
              <a:t>Learn how to adapt traditional methods for effective application to distance counseling.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2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</a:t>
            </a:r>
            <a:br>
              <a:rPr lang="en-US" dirty="0" smtClean="0"/>
            </a:br>
            <a:r>
              <a:rPr lang="en-US" dirty="0" smtClean="0"/>
              <a:t>Online Counseling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clients for suitability with specific services you are considering using.</a:t>
            </a:r>
          </a:p>
          <a:p>
            <a:r>
              <a:rPr lang="en-US" dirty="0" smtClean="0"/>
              <a:t>Gain deeper understanding of how clients use and experience social networking sites.</a:t>
            </a:r>
          </a:p>
          <a:p>
            <a:r>
              <a:rPr lang="en-US" dirty="0"/>
              <a:t>As a part of informed consent, educate your clients about the difficult situations that may occur during distance counseling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9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/>
          <a:lstStyle/>
          <a:p>
            <a:r>
              <a:rPr lang="en-US" sz="4400" dirty="0" smtClean="0"/>
              <a:t>Client Rights and Counselor Responsibilities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/>
          <a:lstStyle/>
          <a:p>
            <a:r>
              <a:rPr lang="en-US" dirty="0" smtClean="0"/>
              <a:t>Chapter 5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</a:t>
            </a:r>
            <a:br>
              <a:rPr lang="en-US" dirty="0" smtClean="0"/>
            </a:br>
            <a:r>
              <a:rPr lang="en-US" dirty="0" smtClean="0"/>
              <a:t>Online Counseling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Familiarize yourself with the ethical guidelines that have been developed to inform your specific scope of practice.</a:t>
            </a:r>
          </a:p>
          <a:p>
            <a:r>
              <a:rPr lang="en-US" dirty="0" smtClean="0"/>
              <a:t>Be aware of the legal issues and state licensure board regulatory policies that govern your specific practices when delivering online counseling.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br>
              <a:rPr lang="en-US" dirty="0" smtClean="0"/>
            </a:br>
            <a:r>
              <a:rPr lang="en-US" dirty="0" smtClean="0"/>
              <a:t>Children and Adolescents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issues to consider:</a:t>
            </a:r>
          </a:p>
          <a:p>
            <a:pPr lvl="1"/>
            <a:r>
              <a:rPr lang="en-US" dirty="0" smtClean="0"/>
              <a:t>Minors’ rights regarding informed consent</a:t>
            </a:r>
          </a:p>
          <a:p>
            <a:pPr lvl="1"/>
            <a:r>
              <a:rPr lang="en-US" dirty="0" smtClean="0"/>
              <a:t>Parental rights to information about a minor’s treatment </a:t>
            </a:r>
          </a:p>
          <a:p>
            <a:pPr lvl="1"/>
            <a:r>
              <a:rPr lang="en-US" dirty="0" smtClean="0"/>
              <a:t>Minors’ assent versus consent </a:t>
            </a:r>
          </a:p>
          <a:p>
            <a:pPr lvl="1"/>
            <a:r>
              <a:rPr lang="en-US" dirty="0" smtClean="0"/>
              <a:t>Involving parents in the counseling process with minors 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5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br>
              <a:rPr lang="en-US" dirty="0" smtClean="0"/>
            </a:br>
            <a:r>
              <a:rPr lang="en-US" dirty="0" smtClean="0"/>
              <a:t>Children and Adolescents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issues to consider:</a:t>
            </a:r>
          </a:p>
          <a:p>
            <a:pPr lvl="1"/>
            <a:r>
              <a:rPr lang="en-US" dirty="0" smtClean="0"/>
              <a:t>Limits to confidentiality</a:t>
            </a:r>
          </a:p>
          <a:p>
            <a:pPr lvl="1"/>
            <a:r>
              <a:rPr lang="en-US" dirty="0" smtClean="0"/>
              <a:t>Dealing with reluctance</a:t>
            </a:r>
          </a:p>
          <a:p>
            <a:pPr lvl="1"/>
            <a:r>
              <a:rPr lang="en-US" dirty="0" smtClean="0"/>
              <a:t>Need for supervised clinical experience in play therapy, art and music therapy, and recreational therapy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9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Unethical Behavior </a:t>
            </a:r>
            <a:br>
              <a:rPr lang="en-US" dirty="0" smtClean="0"/>
            </a:br>
            <a:r>
              <a:rPr lang="en-US" dirty="0" smtClean="0"/>
              <a:t>of Colleagues 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Ignoring evidence of peer misconduct is an ethical violation in itself.</a:t>
            </a:r>
          </a:p>
          <a:p>
            <a:pPr lvl="1"/>
            <a:r>
              <a:rPr lang="en-US" dirty="0" smtClean="0"/>
              <a:t>Many helping professionals are reluctant to address such problems. </a:t>
            </a:r>
          </a:p>
          <a:p>
            <a:r>
              <a:rPr lang="en-US" dirty="0" smtClean="0"/>
              <a:t>Informal peer monitoring provides an opportunity for corrective interventions to ethically questionable acts.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2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Unethical Behavior </a:t>
            </a:r>
            <a:br>
              <a:rPr lang="en-US" dirty="0" smtClean="0"/>
            </a:br>
            <a:r>
              <a:rPr lang="en-US" dirty="0" smtClean="0"/>
              <a:t>of Colleagues 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informal measures are not enough, reporting a colleague to a professional board is one of several options open to you.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1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Malpractice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succeed in a malpractice claim, four elements must be present: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professional relationship between the therapist and the client must have existed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therapist must have acted in a negligent or improper manner, or have deviated from the “standard of care” by not providing services that are considered “standard practice in the community”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4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Elements of Malpractice</a:t>
            </a:r>
            <a:endParaRPr lang="en-US" dirty="0" smtClean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succeed in a malpractice claim, four elements must be present: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The client must have suffered harm or injury, which must be verified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There must be a legally demonstrated causal relationship between the practitioner’s negligence or breach of duty and the damage or injury claimed by the client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Malpractice Suits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obtain or document informed consent</a:t>
            </a:r>
          </a:p>
          <a:p>
            <a:r>
              <a:rPr lang="en-US" dirty="0" smtClean="0"/>
              <a:t>Refusal to counsel clients due to value differences</a:t>
            </a:r>
          </a:p>
          <a:p>
            <a:r>
              <a:rPr lang="en-US" dirty="0" smtClean="0"/>
              <a:t>Client abandonment or premature termination</a:t>
            </a:r>
          </a:p>
          <a:p>
            <a:r>
              <a:rPr lang="en-US" dirty="0" smtClean="0"/>
              <a:t>Marked departures from established therapeutic practices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Reasons for Malpractice Suits</a:t>
            </a:r>
            <a:endParaRPr lang="en-US" dirty="0" smtClean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Sexual misconduct with a client</a:t>
            </a:r>
          </a:p>
          <a:p>
            <a:r>
              <a:rPr lang="en-US" dirty="0" smtClean="0"/>
              <a:t>Practicing beyond the scope of competency</a:t>
            </a:r>
          </a:p>
          <a:p>
            <a:r>
              <a:rPr lang="en-US" dirty="0" smtClean="0"/>
              <a:t>Negligent assessment or misdiagnosis</a:t>
            </a:r>
          </a:p>
          <a:p>
            <a:r>
              <a:rPr lang="en-US" dirty="0" smtClean="0"/>
              <a:t>Repressed or false memory</a:t>
            </a:r>
          </a:p>
          <a:p>
            <a:r>
              <a:rPr lang="en-US" dirty="0" smtClean="0"/>
              <a:t>Unhealthy transference relationships</a:t>
            </a:r>
          </a:p>
          <a:p>
            <a:r>
              <a:rPr lang="en-US" dirty="0" smtClean="0"/>
              <a:t>Failure to assess and manage a dangerous client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8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Management</a:t>
            </a:r>
            <a:endParaRPr lang="en-US" dirty="0" smtClean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practice of focusing on the identification, evaluation, and treatment of problems that may injure clients and lead to filing an ethics complaint or a malpractice action</a:t>
            </a:r>
          </a:p>
          <a:p>
            <a:r>
              <a:rPr lang="en-US" dirty="0" smtClean="0"/>
              <a:t>One of the best precautions against malpractice is personal and professional honesty and openness with clients.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9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Informed Consent </a:t>
            </a:r>
            <a:endParaRPr lang="en-US" dirty="0" smtClean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the right of clients to be informed about their therapy and to make autonomous decisions pertaining to it</a:t>
            </a:r>
          </a:p>
          <a:p>
            <a:r>
              <a:rPr lang="en-US" dirty="0" smtClean="0"/>
              <a:t>A powerful clinical, legal, and ethical tool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0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Management</a:t>
            </a:r>
            <a:endParaRPr lang="en-US" dirty="0" smtClean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limitations and seek consultation in difficult cases. </a:t>
            </a:r>
          </a:p>
          <a:p>
            <a:r>
              <a:rPr lang="en-US" dirty="0" smtClean="0"/>
              <a:t>Remain alert for possible misunderstandings that, if not recognized or poorly handled, could lead to a therapeutic break or premature termination of therapy.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2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Informed Consent </a:t>
            </a:r>
            <a:endParaRPr lang="en-US" dirty="0" smtClean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that the client understands the information presented, gives consent voluntarily, and is competent to give consent to treatment </a:t>
            </a:r>
          </a:p>
          <a:p>
            <a:r>
              <a:rPr lang="en-US" dirty="0" smtClean="0"/>
              <a:t>A process that continues for the duration of the professional relationship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4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Informed Consent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information should be provided in writing and discussed:</a:t>
            </a:r>
          </a:p>
          <a:p>
            <a:pPr lvl="1"/>
            <a:r>
              <a:rPr lang="en-US" dirty="0" smtClean="0"/>
              <a:t>The therapeutic process (including assessment)</a:t>
            </a:r>
          </a:p>
          <a:p>
            <a:pPr lvl="1"/>
            <a:r>
              <a:rPr lang="en-US" dirty="0" smtClean="0"/>
              <a:t>Background of therapist</a:t>
            </a:r>
          </a:p>
          <a:p>
            <a:pPr lvl="1"/>
            <a:r>
              <a:rPr lang="en-US" dirty="0" smtClean="0"/>
              <a:t>Costs involved in therapy</a:t>
            </a:r>
          </a:p>
          <a:p>
            <a:pPr lvl="1"/>
            <a:r>
              <a:rPr lang="en-US" dirty="0" smtClean="0"/>
              <a:t>The length of therapy and termination</a:t>
            </a:r>
          </a:p>
          <a:p>
            <a:pPr lvl="1"/>
            <a:r>
              <a:rPr lang="en-US" dirty="0" smtClean="0"/>
              <a:t>Consultation with colleagues</a:t>
            </a:r>
          </a:p>
          <a:p>
            <a:pPr lvl="1"/>
            <a:r>
              <a:rPr lang="en-US" dirty="0" smtClean="0"/>
              <a:t>Interruptions in therapy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7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Informed Consent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information should be provided in writing and discussed:</a:t>
            </a:r>
          </a:p>
          <a:p>
            <a:pPr lvl="1"/>
            <a:r>
              <a:rPr lang="en-US" dirty="0"/>
              <a:t>Clients’ right of access to their files</a:t>
            </a:r>
          </a:p>
          <a:p>
            <a:pPr lvl="1"/>
            <a:r>
              <a:rPr lang="en-US" dirty="0"/>
              <a:t>Rights pertaining to diagnostic labeling</a:t>
            </a:r>
          </a:p>
          <a:p>
            <a:pPr lvl="1"/>
            <a:r>
              <a:rPr lang="en-US" dirty="0"/>
              <a:t>The nature and purpose of confidentiality</a:t>
            </a:r>
          </a:p>
          <a:p>
            <a:pPr lvl="1"/>
            <a:r>
              <a:rPr lang="en-US" dirty="0"/>
              <a:t>Benefits and risks of treatment</a:t>
            </a:r>
          </a:p>
          <a:p>
            <a:pPr lvl="1"/>
            <a:r>
              <a:rPr lang="en-US" dirty="0"/>
              <a:t>Alternatives to traditional therapy</a:t>
            </a:r>
          </a:p>
          <a:p>
            <a:pPr lvl="1"/>
            <a:r>
              <a:rPr lang="en-US" dirty="0"/>
              <a:t>Tape-recording or videotaping sessions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Keeping</a:t>
            </a:r>
            <a:endParaRPr lang="en-US" dirty="0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clinical perspective: </a:t>
            </a:r>
          </a:p>
          <a:p>
            <a:pPr lvl="1"/>
            <a:r>
              <a:rPr lang="en-US" dirty="0" smtClean="0"/>
              <a:t>Record keeping provides a history that a therapist can use in reviewing the course of treatment.</a:t>
            </a:r>
          </a:p>
          <a:p>
            <a:r>
              <a:rPr lang="en-US" dirty="0" smtClean="0"/>
              <a:t>From an ethical perspective: </a:t>
            </a:r>
          </a:p>
          <a:p>
            <a:pPr lvl="1"/>
            <a:r>
              <a:rPr lang="en-US" dirty="0" smtClean="0"/>
              <a:t>Records can assist practitioners in providing quality care to their clients.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3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Keeping</a:t>
            </a:r>
            <a:endParaRPr lang="en-US" dirty="0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legal perspective: </a:t>
            </a:r>
          </a:p>
          <a:p>
            <a:pPr lvl="1"/>
            <a:r>
              <a:rPr lang="en-US" dirty="0" smtClean="0"/>
              <a:t>State or federal law may require keeping a record.</a:t>
            </a:r>
          </a:p>
          <a:p>
            <a:pPr lvl="1"/>
            <a:r>
              <a:rPr lang="en-US" dirty="0" smtClean="0"/>
              <a:t>Many practitioners believe that accurate and detailed clinical records can provide an excellent defense against malpractice claims.</a:t>
            </a:r>
          </a:p>
          <a:p>
            <a:r>
              <a:rPr lang="en-US" dirty="0"/>
              <a:t>From a risk management </a:t>
            </a:r>
            <a:r>
              <a:rPr lang="en-US" dirty="0" smtClean="0"/>
              <a:t>perspective:</a:t>
            </a:r>
          </a:p>
          <a:p>
            <a:pPr lvl="1"/>
            <a:r>
              <a:rPr lang="en-US" dirty="0" smtClean="0"/>
              <a:t>Keeping </a:t>
            </a:r>
            <a:r>
              <a:rPr lang="en-US" dirty="0"/>
              <a:t>adequate records is the standard of care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6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Keeping</a:t>
            </a:r>
            <a:endParaRPr lang="en-US" dirty="0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have the responsibility for storing client records in a secure place and exercising care when sending records to others by mail or through electronic means. </a:t>
            </a:r>
          </a:p>
          <a:p>
            <a:r>
              <a:rPr lang="en-US" dirty="0" smtClean="0"/>
              <a:t>Helping professionals who utilize the “cloud” as an off-site storage tool may be exposing themselves and their clients to unforeseen risks.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6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1438</Words>
  <Application>Microsoft Macintosh PowerPoint</Application>
  <PresentationFormat>On-screen Show (4:3)</PresentationFormat>
  <Paragraphs>192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Beam</vt:lpstr>
      <vt:lpstr>Issues and Ethics in the Helping Professions,  9th Edition</vt:lpstr>
      <vt:lpstr>Client Rights and Counselor Responsibilities</vt:lpstr>
      <vt:lpstr>Informed Consent </vt:lpstr>
      <vt:lpstr>Informed Consent </vt:lpstr>
      <vt:lpstr>Content of Informed Consent</vt:lpstr>
      <vt:lpstr>Content of Informed Consent</vt:lpstr>
      <vt:lpstr>Record Keeping</vt:lpstr>
      <vt:lpstr>Record Keeping</vt:lpstr>
      <vt:lpstr>Record Keeping</vt:lpstr>
      <vt:lpstr>Content for Inclusion in Records</vt:lpstr>
      <vt:lpstr>Content for Inclusion in Records</vt:lpstr>
      <vt:lpstr>Ethical Issues in  Online Counseling</vt:lpstr>
      <vt:lpstr>Ethical Issues in  Online Counseling</vt:lpstr>
      <vt:lpstr>Some Advantages  of Online Counseling</vt:lpstr>
      <vt:lpstr>Some Disadvantages  of Online Counseling</vt:lpstr>
      <vt:lpstr>Some Disadvantages  of Online Counseling</vt:lpstr>
      <vt:lpstr>Some Disadvantages  of Online Counseling</vt:lpstr>
      <vt:lpstr>Suggestions for  Online Counseling</vt:lpstr>
      <vt:lpstr>Suggestions for  Online Counseling</vt:lpstr>
      <vt:lpstr>Suggestions for  Online Counseling</vt:lpstr>
      <vt:lpstr>Working With  Children and Adolescents</vt:lpstr>
      <vt:lpstr>Working With  Children and Adolescents</vt:lpstr>
      <vt:lpstr>Unethical Behavior  of Colleagues </vt:lpstr>
      <vt:lpstr>Unethical Behavior  of Colleagues </vt:lpstr>
      <vt:lpstr>Elements of Malpractice</vt:lpstr>
      <vt:lpstr>Elements of Malpractice</vt:lpstr>
      <vt:lpstr>Reasons for Malpractice Suits</vt:lpstr>
      <vt:lpstr>Reasons for Malpractice Suits</vt:lpstr>
      <vt:lpstr>Risk Management</vt:lpstr>
      <vt:lpstr>Risk Management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5</cp:revision>
  <dcterms:created xsi:type="dcterms:W3CDTF">2013-11-22T19:56:18Z</dcterms:created>
  <dcterms:modified xsi:type="dcterms:W3CDTF">2016-11-30T08:15:07Z</dcterms:modified>
</cp:coreProperties>
</file>