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59" r:id="rId4"/>
    <p:sldId id="284" r:id="rId5"/>
    <p:sldId id="260" r:id="rId6"/>
    <p:sldId id="285" r:id="rId7"/>
    <p:sldId id="261" r:id="rId8"/>
    <p:sldId id="286" r:id="rId9"/>
    <p:sldId id="262" r:id="rId10"/>
    <p:sldId id="263" r:id="rId11"/>
    <p:sldId id="287" r:id="rId12"/>
    <p:sldId id="264" r:id="rId13"/>
    <p:sldId id="265" r:id="rId14"/>
    <p:sldId id="288" r:id="rId15"/>
    <p:sldId id="266" r:id="rId16"/>
    <p:sldId id="267" r:id="rId17"/>
    <p:sldId id="268" r:id="rId18"/>
    <p:sldId id="289" r:id="rId19"/>
    <p:sldId id="269" r:id="rId20"/>
    <p:sldId id="290" r:id="rId21"/>
    <p:sldId id="270" r:id="rId22"/>
    <p:sldId id="271" r:id="rId23"/>
    <p:sldId id="272" r:id="rId24"/>
    <p:sldId id="273" r:id="rId25"/>
    <p:sldId id="291" r:id="rId26"/>
    <p:sldId id="274" r:id="rId27"/>
    <p:sldId id="275" r:id="rId28"/>
    <p:sldId id="292" r:id="rId29"/>
    <p:sldId id="276" r:id="rId30"/>
    <p:sldId id="277" r:id="rId31"/>
    <p:sldId id="278" r:id="rId32"/>
    <p:sldId id="279" r:id="rId33"/>
    <p:sldId id="293" r:id="rId34"/>
    <p:sldId id="280" r:id="rId35"/>
    <p:sldId id="281" r:id="rId36"/>
    <p:sldId id="294" r:id="rId37"/>
    <p:sldId id="282" r:id="rId38"/>
    <p:sldId id="283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674F-1A58-4A8E-AB40-3F6C65D2796D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80B99-CE3F-4935-8297-2289AAC3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4EF0C-DC82-4EDC-B6A2-56A8DDA342B4}" type="slidenum">
              <a:rPr lang="en-US">
                <a:solidFill>
                  <a:prstClr val="black"/>
                </a:solidFill>
                <a:latin typeface="Times" charset="0"/>
              </a:rPr>
              <a:pPr/>
              <a:t>1</a:t>
            </a:fld>
            <a:endParaRPr lang="en-US">
              <a:solidFill>
                <a:prstClr val="black"/>
              </a:solidFill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C703-5CF0-446B-8C1F-F717EE7701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212F-EE47-4F47-ACCF-E5F8E1D8B1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2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31FA-3937-44EE-BADC-2291279F3E8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50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CE9B-1E90-45EB-BBD2-BE3913745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3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F96D-4EA7-41F8-9DD4-313E2E4427A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6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1D64-B819-4A46-97B1-1E9445A9205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1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9EDD-C75C-4F7E-9E8D-333F92C724E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68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DB4-2516-4995-B9A4-44DFF9CE3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5034-A144-40FC-9F0F-457C42F174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552F-29D2-4644-A342-71360922A7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1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6440-DD53-4DF6-A9ED-EDF7E42DF3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7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© 2015. Cengage Learning.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FFFFFF"/>
                </a:solidFill>
              </a:rPr>
              <a:t>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922CE8-FF08-4627-B9BD-DB440C6D8BED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257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i="1" dirty="0" smtClean="0"/>
              <a:t>Issues and Ethics in the Helping Professions</a:t>
            </a:r>
            <a:r>
              <a:rPr lang="en-US" sz="5400" dirty="0" smtClean="0"/>
              <a:t>, 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  </a:t>
            </a:r>
          </a:p>
          <a:p>
            <a:r>
              <a:rPr lang="en-US" sz="2000" dirty="0" smtClean="0"/>
              <a:t> 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6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Issues With Telecommunication Devices </a:t>
            </a:r>
            <a:endParaRPr lang="en-US" dirty="0" smtClean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aware that there is no way to prevent your conversation from being recorded or monitored by an unintended person.</a:t>
            </a:r>
          </a:p>
          <a:p>
            <a:r>
              <a:rPr lang="en-US" dirty="0" smtClean="0"/>
              <a:t>Avoid making any comments you would not want your client to hear or you would not want to repeat in a legal proceeding.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Issues With Telecommunication Devices </a:t>
            </a:r>
            <a:endParaRPr lang="en-US" dirty="0" smtClean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professional and cautious in talking about confidential information over the telephone.</a:t>
            </a:r>
          </a:p>
          <a:p>
            <a:r>
              <a:rPr lang="en-US" dirty="0" smtClean="0"/>
              <a:t>Avoid saying anything off the record.</a:t>
            </a:r>
          </a:p>
          <a:p>
            <a:r>
              <a:rPr lang="en-US" dirty="0" smtClean="0"/>
              <a:t>Do not allow unauthorized persons to hear answering machine messages in your office as they are being left or retrieved.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7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Issues With Telecommunication Devices 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talking to a client by cellular phone, assume that he or she is not in a private place. </a:t>
            </a:r>
          </a:p>
          <a:p>
            <a:r>
              <a:rPr lang="en-US" dirty="0" smtClean="0"/>
              <a:t>Realize that your conversation may be intercepted by an unauthorized person.</a:t>
            </a:r>
          </a:p>
          <a:p>
            <a:r>
              <a:rPr lang="en-US" dirty="0" smtClean="0"/>
              <a:t>If you use voicemail or an answering service, ensure your access codes are not disclosed to unauthorized persons.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4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Issues With Telecommunication Devices </a:t>
            </a:r>
            <a:endParaRPr lang="en-US" dirty="0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use a pager or cell phone to send text messages, exercise caution.</a:t>
            </a:r>
          </a:p>
          <a:p>
            <a:pPr lvl="1"/>
            <a:r>
              <a:rPr lang="en-US" dirty="0" smtClean="0"/>
              <a:t>In sending a text message to a client, be mindful of ensuring your client’s privacy by exercising the same caution you would if you were sending a voicemail message.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0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Issues With Telecommunication Devices </a:t>
            </a:r>
            <a:endParaRPr lang="en-US" dirty="0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leave a message on an answering machine, be aware that the intended person may not be the one who retrieves your message.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34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 of HIPAA for Mental Health Providers 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Health Insurance Portability and Accountability Act of 1996 (HIPAA)</a:t>
            </a:r>
          </a:p>
          <a:p>
            <a:pPr lvl="1"/>
            <a:r>
              <a:rPr lang="en-US" dirty="0" smtClean="0"/>
              <a:t>Promote standardization and efficiency in the health care industry and give patients more rights/control over their health information. </a:t>
            </a:r>
          </a:p>
          <a:p>
            <a:pPr lvl="1"/>
            <a:r>
              <a:rPr lang="en-US" dirty="0" smtClean="0"/>
              <a:t>HIPAA Privacy Rule developed out of concern that transmission of health care information through electronic means could lead to wide gaps in protection of client confidentiality.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  <a:endParaRPr lang="en-US" dirty="0"/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8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Implications of HIPAA for Mental Health Providers 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submit a claim electronically, even once, you are likely to be considered a “covered entity” for HIPAA purposes.</a:t>
            </a:r>
          </a:p>
          <a:p>
            <a:r>
              <a:rPr lang="en-US" dirty="0" smtClean="0"/>
              <a:t>Be familiar with the 4 standards of HIPAA: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Privacy 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lectronic transactions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Security requirements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</a:t>
            </a:r>
            <a:r>
              <a:rPr lang="en-US" dirty="0" smtClean="0"/>
              <a:t>ational identifier requirements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3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Duty to Protect Potential Victims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Balancing client confidentiality and protecting the public is a major ethical challenge.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09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Duty to Protect Potential Victims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must exercise the ordinary skill and care of a reasonable professional to: </a:t>
            </a:r>
          </a:p>
          <a:p>
            <a:pPr lvl="1"/>
            <a:r>
              <a:rPr lang="en-US" dirty="0" smtClean="0"/>
              <a:t>Identify clients who are likely to do physical harm to third parties</a:t>
            </a:r>
          </a:p>
          <a:p>
            <a:pPr lvl="1"/>
            <a:r>
              <a:rPr lang="en-US" dirty="0" smtClean="0"/>
              <a:t>Protect third parties from clients judged potentially to be dangerous</a:t>
            </a:r>
          </a:p>
          <a:p>
            <a:pPr lvl="1"/>
            <a:r>
              <a:rPr lang="en-US" dirty="0" smtClean="0"/>
              <a:t>Treat those clients who are dangerous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Liability for Civil Damages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responsibility to protect the public from dangerous acts of violent clients entails liability for civil damages when practitioners neglect this duty by:</a:t>
            </a:r>
          </a:p>
          <a:p>
            <a:r>
              <a:rPr lang="en-US" dirty="0" smtClean="0"/>
              <a:t>Failing to diagnose or predict dangerousness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2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Confidentiality: Ethical and legal issues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8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Liability for Civil Damages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Failing to warn potential victims of violent behavior</a:t>
            </a:r>
          </a:p>
          <a:p>
            <a:r>
              <a:rPr lang="en-US" dirty="0" smtClean="0"/>
              <a:t>Failing to commit dangerous individuals</a:t>
            </a:r>
          </a:p>
          <a:p>
            <a:r>
              <a:rPr lang="en-US" dirty="0" smtClean="0"/>
              <a:t>Prematurely discharging dangerous clients from a hospital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7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Precedents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Tarasoff</a:t>
            </a:r>
            <a:r>
              <a:rPr lang="en-US" dirty="0" smtClean="0"/>
              <a:t> Case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uty to warn of harm to self or others</a:t>
            </a:r>
          </a:p>
          <a:p>
            <a:pPr lvl="1"/>
            <a:r>
              <a:rPr lang="en-US" dirty="0" smtClean="0"/>
              <a:t>Duty to protect</a:t>
            </a:r>
          </a:p>
          <a:p>
            <a:r>
              <a:rPr lang="en-US" dirty="0" smtClean="0"/>
              <a:t>Bradley Case</a:t>
            </a:r>
          </a:p>
          <a:p>
            <a:pPr lvl="1"/>
            <a:r>
              <a:rPr lang="en-US" dirty="0" smtClean="0"/>
              <a:t>Duty not to negligently release a dangerous client</a:t>
            </a:r>
          </a:p>
          <a:p>
            <a:r>
              <a:rPr lang="en-US" dirty="0" err="1" smtClean="0"/>
              <a:t>Jablonski</a:t>
            </a:r>
            <a:r>
              <a:rPr lang="en-US" dirty="0" smtClean="0"/>
              <a:t> Case</a:t>
            </a:r>
          </a:p>
          <a:p>
            <a:pPr lvl="1"/>
            <a:r>
              <a:rPr lang="en-US" dirty="0" smtClean="0"/>
              <a:t>Duty to commit a dangerous individual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9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Legal Precedents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Hedlund</a:t>
            </a:r>
            <a:r>
              <a:rPr lang="en-US" dirty="0" smtClean="0"/>
              <a:t> Case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xtends duty to warn to anyone who might be near the intended victim and who might also be in danger</a:t>
            </a:r>
          </a:p>
          <a:p>
            <a:r>
              <a:rPr lang="en-US" dirty="0" err="1" smtClean="0"/>
              <a:t>Jaffee</a:t>
            </a:r>
            <a:r>
              <a:rPr lang="en-US" dirty="0" smtClean="0"/>
              <a:t> Case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ommunications between licensed psychotherapists and their clients are privileged and therefore protected from forced disclosure in cases arising under federal law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Guidelines 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cases involving the duty to warn and protect:</a:t>
            </a:r>
          </a:p>
          <a:p>
            <a:pPr lvl="1"/>
            <a:r>
              <a:rPr lang="en-US" dirty="0" smtClean="0"/>
              <a:t>Consult with an attorney if you are not clear about your legal duty as well as with colleagues or a supervisor.</a:t>
            </a:r>
          </a:p>
          <a:p>
            <a:pPr lvl="1"/>
            <a:r>
              <a:rPr lang="en-US" dirty="0" smtClean="0"/>
              <a:t>Know the relevant laws in your state.</a:t>
            </a:r>
          </a:p>
          <a:p>
            <a:pPr lvl="1"/>
            <a:r>
              <a:rPr lang="en-US" dirty="0" smtClean="0"/>
              <a:t>Inquire about a client’s access to weapons, homicidal ideation, and intentions, including whether a specific victim is involved.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4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Guidelines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cases involving the duty to warn and protect:</a:t>
            </a:r>
          </a:p>
          <a:p>
            <a:pPr lvl="1"/>
            <a:r>
              <a:rPr lang="en-US" dirty="0"/>
              <a:t>Consider all appropriate steps to take and their consequences.</a:t>
            </a:r>
          </a:p>
          <a:p>
            <a:pPr lvl="1"/>
            <a:r>
              <a:rPr lang="en-US" dirty="0" smtClean="0"/>
              <a:t>Obtain prior medical and behavioral history.</a:t>
            </a:r>
          </a:p>
          <a:p>
            <a:pPr lvl="1"/>
            <a:r>
              <a:rPr lang="en-US" dirty="0" smtClean="0"/>
              <a:t>Know and follow the policy of your institution.</a:t>
            </a:r>
          </a:p>
          <a:p>
            <a:pPr lvl="1"/>
            <a:r>
              <a:rPr lang="en-US" dirty="0" smtClean="0"/>
              <a:t>In cases of immediate threat by a client, do not hesitate to take steps to prevent harm to yourself.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0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 Guidelines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cases involving the duty to warn and protect:</a:t>
            </a:r>
          </a:p>
          <a:p>
            <a:pPr lvl="1"/>
            <a:r>
              <a:rPr lang="en-US" dirty="0" smtClean="0"/>
              <a:t>Document all actions you take and the rationale behind each of your decisions.</a:t>
            </a:r>
          </a:p>
          <a:p>
            <a:pPr lvl="1"/>
            <a:r>
              <a:rPr lang="en-US" dirty="0" smtClean="0"/>
              <a:t>Make referrals where appropriate.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68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Counselor </a:t>
            </a:r>
            <a:br>
              <a:rPr lang="en-US" dirty="0" smtClean="0"/>
            </a:br>
            <a:r>
              <a:rPr lang="en-US" dirty="0" smtClean="0"/>
              <a:t>Liability for Student Suicide 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need to educate school employees (especially teachers) about the risk factors associated with adolescent suicide.</a:t>
            </a:r>
          </a:p>
          <a:p>
            <a:r>
              <a:rPr lang="en-US" dirty="0" smtClean="0"/>
              <a:t>Counselors might institute peer assistance programs to help identify students at risk for suicide.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2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Counselor </a:t>
            </a:r>
            <a:br>
              <a:rPr lang="en-US" dirty="0" smtClean="0"/>
            </a:br>
            <a:r>
              <a:rPr lang="en-US" dirty="0" smtClean="0"/>
              <a:t>Liability for Student Suicide 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would be useful for school counselors to have increased access to training programs geared </a:t>
            </a:r>
            <a:r>
              <a:rPr lang="en-US" dirty="0" smtClean="0"/>
              <a:t>toward </a:t>
            </a:r>
            <a:r>
              <a:rPr lang="en-US" dirty="0"/>
              <a:t>acquiring information about student suicide.</a:t>
            </a:r>
          </a:p>
          <a:p>
            <a:r>
              <a:rPr lang="en-US" dirty="0" smtClean="0"/>
              <a:t>In cases where school counselors make an assessment that a student is at risk for suicide, it is imperative that the student’s parents or guardians be notified.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7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Counselor </a:t>
            </a:r>
            <a:br>
              <a:rPr lang="en-US" dirty="0" smtClean="0"/>
            </a:br>
            <a:r>
              <a:rPr lang="en-US" dirty="0" smtClean="0"/>
              <a:t>Liability for Student Suicide 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first cases that addressed school counselor liability for student suicide was </a:t>
            </a:r>
            <a:r>
              <a:rPr lang="en-US" dirty="0" err="1" smtClean="0"/>
              <a:t>Eisel</a:t>
            </a:r>
            <a:r>
              <a:rPr lang="en-US" dirty="0" smtClean="0"/>
              <a:t> v. Board of Education (1991). </a:t>
            </a:r>
          </a:p>
          <a:p>
            <a:r>
              <a:rPr lang="en-US" dirty="0" smtClean="0"/>
              <a:t>School counselors would do well to take the initiative in obtaining continuing education on recent developments in the field of student suicide to help limit their legal liability.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45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Assessing </a:t>
            </a:r>
            <a:br>
              <a:rPr lang="en-US" smtClean="0"/>
            </a:br>
            <a:r>
              <a:rPr lang="en-US" smtClean="0"/>
              <a:t>Suicidal Behavior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direct verbal warnings seriously.</a:t>
            </a:r>
          </a:p>
          <a:p>
            <a:r>
              <a:rPr lang="en-US" dirty="0" smtClean="0"/>
              <a:t>Pay attention to previous suicide attempts.</a:t>
            </a:r>
          </a:p>
          <a:p>
            <a:r>
              <a:rPr lang="en-US" dirty="0" smtClean="0"/>
              <a:t>Identify clients suffering from depression.</a:t>
            </a:r>
          </a:p>
          <a:p>
            <a:r>
              <a:rPr lang="en-US" dirty="0" smtClean="0"/>
              <a:t>Be alert for feelings of hopelessness and helplessness.</a:t>
            </a:r>
          </a:p>
          <a:p>
            <a:r>
              <a:rPr lang="en-US" dirty="0" smtClean="0"/>
              <a:t>Monitor severe anxiety and panic attacks.</a:t>
            </a:r>
          </a:p>
          <a:p>
            <a:r>
              <a:rPr lang="en-US" dirty="0"/>
              <a:t>Explore the interpersonal stressor of loss and separation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0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br>
              <a:rPr lang="en-US" dirty="0" smtClean="0"/>
            </a:br>
            <a:r>
              <a:rPr lang="en-US" dirty="0" smtClean="0"/>
              <a:t>and Related Terms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Confidentiality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Rooted in a client’s right to privacy, confidentiality is at the core of effective therapy</a:t>
            </a:r>
          </a:p>
          <a:p>
            <a:pPr lvl="1"/>
            <a:r>
              <a:rPr lang="en-US" dirty="0" smtClean="0"/>
              <a:t>It is the counselor’s ethical duty to protect private client communication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3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Assessing </a:t>
            </a:r>
            <a:br>
              <a:rPr lang="en-US" smtClean="0"/>
            </a:br>
            <a:r>
              <a:rPr lang="en-US" smtClean="0"/>
              <a:t>Suicidal Behavior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Ascertain whether there has been a recent diagnosis of a serious or terminal health condition.</a:t>
            </a:r>
          </a:p>
          <a:p>
            <a:r>
              <a:rPr lang="en-US" dirty="0" smtClean="0"/>
              <a:t>Ascertain whether there has been any suicide in the family.</a:t>
            </a:r>
          </a:p>
          <a:p>
            <a:r>
              <a:rPr lang="en-US" dirty="0" smtClean="0"/>
              <a:t>Assess the client’s support system. </a:t>
            </a:r>
          </a:p>
          <a:p>
            <a:pPr lvl="1"/>
            <a:r>
              <a:rPr lang="en-US" dirty="0" smtClean="0"/>
              <a:t>If there is no support system, the client is at greater risk.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5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Guidelines for Assessing </a:t>
            </a:r>
            <a:br>
              <a:rPr lang="en-US" smtClean="0"/>
            </a:br>
            <a:r>
              <a:rPr lang="en-US" smtClean="0"/>
              <a:t>Suicidal Behavior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whether the client has a plan.</a:t>
            </a:r>
          </a:p>
          <a:p>
            <a:r>
              <a:rPr lang="en-US" dirty="0" smtClean="0"/>
              <a:t>Identify clients who have a history of severe alcohol or drug abuse.</a:t>
            </a:r>
          </a:p>
          <a:p>
            <a:r>
              <a:rPr lang="en-US" dirty="0" smtClean="0"/>
              <a:t>Be alert to client behaviors (e.g. giving prized possessions away, finalizing business affairs, or revising wills).</a:t>
            </a:r>
          </a:p>
          <a:p>
            <a:r>
              <a:rPr lang="en-US" dirty="0" smtClean="0"/>
              <a:t>Determine the history of psychiatric treatment.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Children, Elderly, and Dependent Adults from Harm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reporting is designed to encourage reporting of any suspected cases of child, elder, or dependent adult abuse.</a:t>
            </a:r>
          </a:p>
          <a:p>
            <a:r>
              <a:rPr lang="en-US" dirty="0" smtClean="0"/>
              <a:t>If children, the elderly, or other dependent adults disclose that they are being abused or neglected, the professional is required to report the situation under penalty of fines and imprisonment.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3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Children, Elderly, and Dependent Adults from Harm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professional has an obligation to protect those who cannot advocate for themselves.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9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Elder Abuse 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abuse </a:t>
            </a:r>
          </a:p>
          <a:p>
            <a:r>
              <a:rPr lang="en-US" dirty="0" smtClean="0"/>
              <a:t>Sexual abuse </a:t>
            </a:r>
          </a:p>
          <a:p>
            <a:r>
              <a:rPr lang="en-US" dirty="0" smtClean="0"/>
              <a:t>Psychological or emotional abuse </a:t>
            </a:r>
          </a:p>
          <a:p>
            <a:r>
              <a:rPr lang="en-US" dirty="0" smtClean="0"/>
              <a:t>Neglect </a:t>
            </a:r>
          </a:p>
          <a:p>
            <a:r>
              <a:rPr lang="en-US" dirty="0" smtClean="0"/>
              <a:t>Abandonment </a:t>
            </a:r>
          </a:p>
          <a:p>
            <a:r>
              <a:rPr lang="en-US" dirty="0" smtClean="0"/>
              <a:t>Financial or material exploitation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6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of a </a:t>
            </a:r>
            <a:br>
              <a:rPr lang="en-US" dirty="0" smtClean="0"/>
            </a:br>
            <a:r>
              <a:rPr lang="en-US" dirty="0" smtClean="0"/>
              <a:t>Client’s HIV Status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law is not clear pertaining to the duty to protect in cases pertaining to HIV status. </a:t>
            </a:r>
          </a:p>
          <a:p>
            <a:r>
              <a:rPr lang="en-US" dirty="0" smtClean="0"/>
              <a:t>It is extremely important to know the specific law in your jurisdiction and to seek consultation from a colleague experienced with reporting requirements.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4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of a </a:t>
            </a:r>
            <a:br>
              <a:rPr lang="en-US" dirty="0" smtClean="0"/>
            </a:br>
            <a:r>
              <a:rPr lang="en-US" dirty="0" smtClean="0"/>
              <a:t>Client’s HIV Status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legal perspective, breaching confidentiality because of a client’s HIV status is not one of the exceptions to confidentiality.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6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 for Counseling HIV-Positive Clients</a:t>
            </a:r>
            <a:endParaRPr lang="en-US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limits to confidentiality should be discussed at the outset of treatment.</a:t>
            </a:r>
          </a:p>
          <a:p>
            <a:r>
              <a:rPr lang="en-US" dirty="0" smtClean="0"/>
              <a:t>Therapists must be aware of state laws regarding their professional interactions with HIV-positive clients.</a:t>
            </a:r>
          </a:p>
          <a:p>
            <a:r>
              <a:rPr lang="en-US" dirty="0" smtClean="0"/>
              <a:t>Therapists need to keep current with relevant medical information, including which sexual practices are safer.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81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 for Counseling HIV-Positive Clients</a:t>
            </a:r>
            <a:endParaRPr lang="en-US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Therapists should speak directly and openly with their clients about their concerns regarding the danger of certain behaviors and the risk to third parties. </a:t>
            </a:r>
          </a:p>
          <a:p>
            <a:r>
              <a:rPr lang="en-US" dirty="0" smtClean="0"/>
              <a:t>If the client continues to resist using safer sex practices or refuses to inform partners, then the therapist needs to determine what course of action to follow.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76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Recommendations for Counseling HIV-Positive Clients</a:t>
            </a:r>
            <a:endParaRPr lang="en-US" dirty="0" smtClean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disclosing HIV information, therapists need to follow the statutory guidelines and safeguard the client’s privacy as much as possible.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8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</a:t>
            </a:r>
            <a:br>
              <a:rPr lang="en-US" dirty="0" smtClean="0"/>
            </a:br>
            <a:r>
              <a:rPr lang="en-US" dirty="0" smtClean="0"/>
              <a:t>and Related Terms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Privileged communication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 legal concept that generally bars the disclosure of confidential communications in a legal proceeding</a:t>
            </a:r>
          </a:p>
          <a:p>
            <a:pPr lvl="1"/>
            <a:r>
              <a:rPr lang="en-US" dirty="0" smtClean="0"/>
              <a:t>Specifics of this privilege vary from state to state</a:t>
            </a:r>
          </a:p>
          <a:p>
            <a:r>
              <a:rPr lang="en-US" b="1" dirty="0" smtClean="0"/>
              <a:t>Privacy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constitutional right of individuals to be left alone and to control their personal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3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Confidentiality Rights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Fisher’s (2008) 6-step ethical practice model for protecting confidentiality rights: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Preparation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Tell clients the truth “up front”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Obtain truly informed consent before making a disclosure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Confidentiality Rights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Fisher’s (2008) 6-step ethical practice model for protecting confidentiality rights: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Respond ethically to legal requests for disclosure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Avoid the “avoidable” breaches of confidentiality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Talk about confidentiality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4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Confidentiality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clerical assistants handle confidential information </a:t>
            </a:r>
          </a:p>
          <a:p>
            <a:r>
              <a:rPr lang="en-US" dirty="0" smtClean="0"/>
              <a:t>When a counselor consults</a:t>
            </a:r>
          </a:p>
          <a:p>
            <a:r>
              <a:rPr lang="en-US" dirty="0" smtClean="0"/>
              <a:t>When a counselor is being supervised</a:t>
            </a:r>
          </a:p>
          <a:p>
            <a:r>
              <a:rPr lang="en-US" dirty="0" smtClean="0"/>
              <a:t>When a client has given consent</a:t>
            </a:r>
          </a:p>
          <a:p>
            <a:r>
              <a:rPr lang="en-US" dirty="0" smtClean="0"/>
              <a:t>When a client poses danger to self or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9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Confidentiality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client discloses intention to commit a crime</a:t>
            </a:r>
          </a:p>
          <a:p>
            <a:r>
              <a:rPr lang="en-US" dirty="0" smtClean="0"/>
              <a:t>When a counselor suspects abuse or neglect of a child or vulnerable adult</a:t>
            </a:r>
          </a:p>
          <a:p>
            <a:r>
              <a:rPr lang="en-US" dirty="0" smtClean="0"/>
              <a:t>When a court orders counselor to make records available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5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Issues With Telecommunication Devices 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acknowledge that clients are receiving services or give out information regarding clients to unknown callers.</a:t>
            </a:r>
          </a:p>
          <a:p>
            <a:r>
              <a:rPr lang="en-US" dirty="0" smtClean="0"/>
              <a:t>Strive to verify that you are actually talking to the intended person when you make or receive calls in which confidential information will be discussed.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2015. Cengage Learning.   </a:t>
            </a:r>
          </a:p>
          <a:p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87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2024</Words>
  <Application>Microsoft Macintosh PowerPoint</Application>
  <PresentationFormat>On-screen Show (4:3)</PresentationFormat>
  <Paragraphs>238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Beam</vt:lpstr>
      <vt:lpstr>Issues and Ethics in the Helping Professions,  9th Edition</vt:lpstr>
      <vt:lpstr>Confidentiality: Ethical and legal issues</vt:lpstr>
      <vt:lpstr>Confidentiality  and Related Terms</vt:lpstr>
      <vt:lpstr>Confidentiality  and Related Terms</vt:lpstr>
      <vt:lpstr>Protecting Confidentiality Rights</vt:lpstr>
      <vt:lpstr>Protecting Confidentiality Rights</vt:lpstr>
      <vt:lpstr>Limits of Confidentiality</vt:lpstr>
      <vt:lpstr>Limits of Confidentiality</vt:lpstr>
      <vt:lpstr>Privacy Issues With Telecommunication Devices </vt:lpstr>
      <vt:lpstr>Privacy Issues With Telecommunication Devices </vt:lpstr>
      <vt:lpstr>Privacy Issues With Telecommunication Devices </vt:lpstr>
      <vt:lpstr>Privacy Issues With Telecommunication Devices </vt:lpstr>
      <vt:lpstr>Privacy Issues With Telecommunication Devices </vt:lpstr>
      <vt:lpstr>Privacy Issues With Telecommunication Devices </vt:lpstr>
      <vt:lpstr>Implications of HIPAA for Mental Health Providers </vt:lpstr>
      <vt:lpstr>Implications of HIPAA for Mental Health Providers </vt:lpstr>
      <vt:lpstr>Duty to Protect Potential Victims</vt:lpstr>
      <vt:lpstr>Duty to Protect Potential Victims</vt:lpstr>
      <vt:lpstr>Liability for Civil Damages</vt:lpstr>
      <vt:lpstr>Liability for Civil Damages</vt:lpstr>
      <vt:lpstr>Legal Precedents</vt:lpstr>
      <vt:lpstr>Legal Precedents</vt:lpstr>
      <vt:lpstr>Risk Management Guidelines </vt:lpstr>
      <vt:lpstr>Risk Management Guidelines</vt:lpstr>
      <vt:lpstr>Risk Management Guidelines</vt:lpstr>
      <vt:lpstr>School Counselor  Liability for Student Suicide </vt:lpstr>
      <vt:lpstr>School Counselor  Liability for Student Suicide </vt:lpstr>
      <vt:lpstr>School Counselor  Liability for Student Suicide </vt:lpstr>
      <vt:lpstr>Guidelines for Assessing  Suicidal Behavior</vt:lpstr>
      <vt:lpstr>Guidelines for Assessing  Suicidal Behavior</vt:lpstr>
      <vt:lpstr>Guidelines for Assessing  Suicidal Behavior</vt:lpstr>
      <vt:lpstr>Protecting Children, Elderly, and Dependent Adults from Harm</vt:lpstr>
      <vt:lpstr>Protecting Children, Elderly, and Dependent Adults from Harm</vt:lpstr>
      <vt:lpstr>Types of Elder Abuse </vt:lpstr>
      <vt:lpstr>Disclosure of a  Client’s HIV Status</vt:lpstr>
      <vt:lpstr>Disclosure of a  Client’s HIV Status</vt:lpstr>
      <vt:lpstr>Recommendations for Counseling HIV-Positive Clients</vt:lpstr>
      <vt:lpstr>Recommendations for Counseling HIV-Positive Clients</vt:lpstr>
      <vt:lpstr>Recommendations for Counseling HIV-Positive Clients</vt:lpstr>
    </vt:vector>
  </TitlesOfParts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in the Helping Professions  9th Edition</dc:title>
  <dc:creator>Windows User</dc:creator>
  <cp:lastModifiedBy>Caroline Paltin</cp:lastModifiedBy>
  <cp:revision>5</cp:revision>
  <dcterms:created xsi:type="dcterms:W3CDTF">2013-11-22T19:58:10Z</dcterms:created>
  <dcterms:modified xsi:type="dcterms:W3CDTF">2016-11-30T08:23:59Z</dcterms:modified>
</cp:coreProperties>
</file>