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7" r:id="rId2"/>
    <p:sldId id="258" r:id="rId3"/>
    <p:sldId id="259" r:id="rId4"/>
    <p:sldId id="260" r:id="rId5"/>
    <p:sldId id="282" r:id="rId6"/>
    <p:sldId id="261" r:id="rId7"/>
    <p:sldId id="262" r:id="rId8"/>
    <p:sldId id="263" r:id="rId9"/>
    <p:sldId id="264" r:id="rId10"/>
    <p:sldId id="265" r:id="rId11"/>
    <p:sldId id="266" r:id="rId12"/>
    <p:sldId id="267" r:id="rId13"/>
    <p:sldId id="268" r:id="rId14"/>
    <p:sldId id="283" r:id="rId15"/>
    <p:sldId id="269" r:id="rId16"/>
    <p:sldId id="270" r:id="rId17"/>
    <p:sldId id="284" r:id="rId18"/>
    <p:sldId id="271" r:id="rId19"/>
    <p:sldId id="272" r:id="rId20"/>
    <p:sldId id="285" r:id="rId21"/>
    <p:sldId id="273" r:id="rId22"/>
    <p:sldId id="286" r:id="rId23"/>
    <p:sldId id="274" r:id="rId24"/>
    <p:sldId id="275" r:id="rId25"/>
    <p:sldId id="287" r:id="rId26"/>
    <p:sldId id="276" r:id="rId27"/>
    <p:sldId id="277" r:id="rId28"/>
    <p:sldId id="278" r:id="rId29"/>
    <p:sldId id="279" r:id="rId30"/>
    <p:sldId id="280" r:id="rId31"/>
    <p:sldId id="28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336"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97E5DE-70A5-4B35-A6F6-A803647A9227}" type="datetimeFigureOut">
              <a:rPr lang="en-US" smtClean="0"/>
              <a:t>11/30/16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69A6D1-A317-4EC7-8F55-0385BDDF2A65}" type="slidenum">
              <a:rPr lang="en-US" smtClean="0"/>
              <a:t>‹#›</a:t>
            </a:fld>
            <a:endParaRPr lang="en-US"/>
          </a:p>
        </p:txBody>
      </p:sp>
    </p:spTree>
    <p:extLst>
      <p:ext uri="{BB962C8B-B14F-4D97-AF65-F5344CB8AC3E}">
        <p14:creationId xmlns:p14="http://schemas.microsoft.com/office/powerpoint/2010/main" val="1690937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104EF0C-DC82-4EDC-B6A2-56A8DDA342B4}" type="slidenum">
              <a:rPr lang="en-US">
                <a:solidFill>
                  <a:prstClr val="black"/>
                </a:solidFill>
                <a:latin typeface="Times" charset="0"/>
              </a:rPr>
              <a:pPr/>
              <a:t>1</a:t>
            </a:fld>
            <a:endParaRPr lang="en-US">
              <a:solidFill>
                <a:prstClr val="black"/>
              </a:solidFill>
              <a:latin typeface="Times" charset="0"/>
            </a:endParaRPr>
          </a:p>
        </p:txBody>
      </p:sp>
      <p:sp>
        <p:nvSpPr>
          <p:cNvPr id="230403" name="Rectangle 2"/>
          <p:cNvSpPr>
            <a:spLocks noGrp="1" noRot="1" noChangeAspect="1" noChangeArrowheads="1" noTextEdit="1"/>
          </p:cNvSpPr>
          <p:nvPr>
            <p:ph type="sldImg"/>
          </p:nvPr>
        </p:nvSpPr>
        <p:spPr>
          <a:ln/>
        </p:spPr>
      </p:sp>
      <p:sp>
        <p:nvSpPr>
          <p:cNvPr id="230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8" name="Freeform 6"/>
            <p:cNvSpPr>
              <a:spLocks/>
            </p:cNvSpPr>
            <p:nvPr/>
          </p:nvSpPr>
          <p:spPr bwMode="hidden">
            <a:xfrm>
              <a:off x="4038" y="3577"/>
              <a:ext cx="1720" cy="65"/>
            </a:xfrm>
            <a:custGeom>
              <a:avLst/>
              <a:gdLst>
                <a:gd name="T0" fmla="*/ 1716 w 1722"/>
                <a:gd name="T1" fmla="*/ 63 h 66"/>
                <a:gd name="T2" fmla="*/ 1716 w 1722"/>
                <a:gd name="T3" fmla="*/ 57 h 66"/>
                <a:gd name="T4" fmla="*/ 0 w 1722"/>
                <a:gd name="T5" fmla="*/ 0 h 66"/>
                <a:gd name="T6" fmla="*/ 0 w 1722"/>
                <a:gd name="T7" fmla="*/ 45 h 66"/>
                <a:gd name="T8" fmla="*/ 1716 w 1722"/>
                <a:gd name="T9" fmla="*/ 63 h 66"/>
                <a:gd name="T10" fmla="*/ 1716 w 1722"/>
                <a:gd name="T11" fmla="*/ 63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10" name="Freeform 8"/>
            <p:cNvSpPr>
              <a:spLocks/>
            </p:cNvSpPr>
            <p:nvPr/>
          </p:nvSpPr>
          <p:spPr bwMode="hidden">
            <a:xfrm>
              <a:off x="4784" y="3702"/>
              <a:ext cx="974" cy="101"/>
            </a:xfrm>
            <a:custGeom>
              <a:avLst/>
              <a:gdLst>
                <a:gd name="T0" fmla="*/ 972 w 975"/>
                <a:gd name="T1" fmla="*/ 48 h 101"/>
                <a:gd name="T2" fmla="*/ 972 w 975"/>
                <a:gd name="T3" fmla="*/ 0 h 101"/>
                <a:gd name="T4" fmla="*/ 0 w 975"/>
                <a:gd name="T5" fmla="*/ 24 h 101"/>
                <a:gd name="T6" fmla="*/ 0 w 975"/>
                <a:gd name="T7" fmla="*/ 101 h 101"/>
                <a:gd name="T8" fmla="*/ 972 w 975"/>
                <a:gd name="T9" fmla="*/ 48 h 101"/>
                <a:gd name="T10" fmla="*/ 972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1" name="Freeform 9"/>
            <p:cNvSpPr>
              <a:spLocks/>
            </p:cNvSpPr>
            <p:nvPr/>
          </p:nvSpPr>
          <p:spPr bwMode="hidden">
            <a:xfrm>
              <a:off x="3619" y="3815"/>
              <a:ext cx="2139" cy="198"/>
            </a:xfrm>
            <a:custGeom>
              <a:avLst/>
              <a:gdLst>
                <a:gd name="T0" fmla="*/ 2135 w 2141"/>
                <a:gd name="T1" fmla="*/ 0 h 198"/>
                <a:gd name="T2" fmla="*/ 0 w 2141"/>
                <a:gd name="T3" fmla="*/ 156 h 198"/>
                <a:gd name="T4" fmla="*/ 0 w 2141"/>
                <a:gd name="T5" fmla="*/ 198 h 198"/>
                <a:gd name="T6" fmla="*/ 2135 w 2141"/>
                <a:gd name="T7" fmla="*/ 0 h 198"/>
                <a:gd name="T8" fmla="*/ 2135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3" name="Freeform 11"/>
            <p:cNvSpPr>
              <a:spLocks/>
            </p:cNvSpPr>
            <p:nvPr/>
          </p:nvSpPr>
          <p:spPr bwMode="hidden">
            <a:xfrm>
              <a:off x="2097" y="4043"/>
              <a:ext cx="2514" cy="276"/>
            </a:xfrm>
            <a:custGeom>
              <a:avLst/>
              <a:gdLst>
                <a:gd name="T0" fmla="*/ 2173 w 2517"/>
                <a:gd name="T1" fmla="*/ 276 h 276"/>
                <a:gd name="T2" fmla="*/ 2508 w 2517"/>
                <a:gd name="T3" fmla="*/ 204 h 276"/>
                <a:gd name="T4" fmla="*/ 2251 w 2517"/>
                <a:gd name="T5" fmla="*/ 0 h 276"/>
                <a:gd name="T6" fmla="*/ 0 w 2517"/>
                <a:gd name="T7" fmla="*/ 276 h 276"/>
                <a:gd name="T8" fmla="*/ 2173 w 2517"/>
                <a:gd name="T9" fmla="*/ 276 h 276"/>
                <a:gd name="T10" fmla="*/ 2173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5" name="Freeform 13"/>
            <p:cNvSpPr>
              <a:spLocks/>
            </p:cNvSpPr>
            <p:nvPr/>
          </p:nvSpPr>
          <p:spPr bwMode="hidden">
            <a:xfrm>
              <a:off x="5030" y="3151"/>
              <a:ext cx="728" cy="240"/>
            </a:xfrm>
            <a:custGeom>
              <a:avLst/>
              <a:gdLst>
                <a:gd name="T0" fmla="*/ 726 w 729"/>
                <a:gd name="T1" fmla="*/ 240 h 240"/>
                <a:gd name="T2" fmla="*/ 0 w 729"/>
                <a:gd name="T3" fmla="*/ 0 h 240"/>
                <a:gd name="T4" fmla="*/ 0 w 729"/>
                <a:gd name="T5" fmla="*/ 6 h 240"/>
                <a:gd name="T6" fmla="*/ 726 w 729"/>
                <a:gd name="T7" fmla="*/ 240 h 240"/>
                <a:gd name="T8" fmla="*/ 726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7" name="Freeform 15"/>
            <p:cNvSpPr>
              <a:spLocks/>
            </p:cNvSpPr>
            <p:nvPr/>
          </p:nvSpPr>
          <p:spPr bwMode="hidden">
            <a:xfrm>
              <a:off x="5030" y="3049"/>
              <a:ext cx="728" cy="318"/>
            </a:xfrm>
            <a:custGeom>
              <a:avLst/>
              <a:gdLst>
                <a:gd name="T0" fmla="*/ 726 w 729"/>
                <a:gd name="T1" fmla="*/ 318 h 318"/>
                <a:gd name="T2" fmla="*/ 726 w 729"/>
                <a:gd name="T3" fmla="*/ 312 h 318"/>
                <a:gd name="T4" fmla="*/ 0 w 729"/>
                <a:gd name="T5" fmla="*/ 0 h 318"/>
                <a:gd name="T6" fmla="*/ 0 w 729"/>
                <a:gd name="T7" fmla="*/ 54 h 318"/>
                <a:gd name="T8" fmla="*/ 726 w 729"/>
                <a:gd name="T9" fmla="*/ 318 h 318"/>
                <a:gd name="T10" fmla="*/ 726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0" name="Freeform 28"/>
            <p:cNvSpPr>
              <a:spLocks/>
            </p:cNvSpPr>
            <p:nvPr/>
          </p:nvSpPr>
          <p:spPr bwMode="hidden">
            <a:xfrm>
              <a:off x="5698" y="653"/>
              <a:ext cx="60" cy="311"/>
            </a:xfrm>
            <a:custGeom>
              <a:avLst/>
              <a:gdLst>
                <a:gd name="T0" fmla="*/ 0 w 60"/>
                <a:gd name="T1" fmla="*/ 144 h 312"/>
                <a:gd name="T2" fmla="*/ 60 w 60"/>
                <a:gd name="T3" fmla="*/ 309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grpSp>
      </p:grpSp>
      <p:sp>
        <p:nvSpPr>
          <p:cNvPr id="315434"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315435"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45" name="Rectangle 45"/>
          <p:cNvSpPr>
            <a:spLocks noGrp="1" noChangeArrowheads="1"/>
          </p:cNvSpPr>
          <p:nvPr>
            <p:ph type="ftr" sz="quarter" idx="11"/>
          </p:nvPr>
        </p:nvSpPr>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46" name="Rectangle 46"/>
          <p:cNvSpPr>
            <a:spLocks noGrp="1" noChangeArrowheads="1"/>
          </p:cNvSpPr>
          <p:nvPr>
            <p:ph type="sldNum" sz="quarter" idx="12"/>
          </p:nvPr>
        </p:nvSpPr>
        <p:spPr/>
        <p:txBody>
          <a:bodyPr/>
          <a:lstStyle>
            <a:lvl1pPr>
              <a:defRPr/>
            </a:lvl1pPr>
          </a:lstStyle>
          <a:p>
            <a:pPr>
              <a:defRPr/>
            </a:pPr>
            <a:fld id="{1A03C703-5CF0-446B-8C1F-F717EE7701D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376728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3305212F-EE47-4F47-ACCF-E5F8E1D8B18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12996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D4F031FA-3937-44EE-BADC-2291279F3E8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078652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66B2CE9B-1E90-45EB-BBD2-BE39137454E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822140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CE19F96D-4EA7-41F8-9DD4-313E2E4427A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086987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46861D64-B819-4A46-97B1-1E9445A9205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303537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9" name="Rectangle 46"/>
          <p:cNvSpPr>
            <a:spLocks noGrp="1" noChangeArrowheads="1"/>
          </p:cNvSpPr>
          <p:nvPr>
            <p:ph type="sldNum" sz="quarter" idx="12"/>
          </p:nvPr>
        </p:nvSpPr>
        <p:spPr>
          <a:ln/>
        </p:spPr>
        <p:txBody>
          <a:bodyPr/>
          <a:lstStyle>
            <a:lvl1pPr>
              <a:defRPr/>
            </a:lvl1pPr>
          </a:lstStyle>
          <a:p>
            <a:pPr>
              <a:defRPr/>
            </a:pPr>
            <a:fld id="{BBEA9EDD-C75C-4F7E-9E8D-333F92C724E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549018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5" name="Rectangle 46"/>
          <p:cNvSpPr>
            <a:spLocks noGrp="1" noChangeArrowheads="1"/>
          </p:cNvSpPr>
          <p:nvPr>
            <p:ph type="sldNum" sz="quarter" idx="12"/>
          </p:nvPr>
        </p:nvSpPr>
        <p:spPr>
          <a:ln/>
        </p:spPr>
        <p:txBody>
          <a:bodyPr/>
          <a:lstStyle>
            <a:lvl1pPr>
              <a:defRPr/>
            </a:lvl1pPr>
          </a:lstStyle>
          <a:p>
            <a:pPr>
              <a:defRPr/>
            </a:pPr>
            <a:fld id="{074E8DB4-2516-4995-B9A4-44DFF9CE30C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145521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4" name="Rectangle 46"/>
          <p:cNvSpPr>
            <a:spLocks noGrp="1" noChangeArrowheads="1"/>
          </p:cNvSpPr>
          <p:nvPr>
            <p:ph type="sldNum" sz="quarter" idx="12"/>
          </p:nvPr>
        </p:nvSpPr>
        <p:spPr>
          <a:ln/>
        </p:spPr>
        <p:txBody>
          <a:bodyPr/>
          <a:lstStyle>
            <a:lvl1pPr>
              <a:defRPr/>
            </a:lvl1pPr>
          </a:lstStyle>
          <a:p>
            <a:pPr>
              <a:defRPr/>
            </a:pPr>
            <a:fld id="{B6CB5034-A144-40FC-9F0F-457C42F1745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317866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AE2C552F-29D2-4644-A342-71360922A74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63735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CC786440-DD53-4DF6-A9ED-EDF7E42DF31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2291145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314371"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372"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373"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35" name="Freeform 6"/>
            <p:cNvSpPr>
              <a:spLocks/>
            </p:cNvSpPr>
            <p:nvPr/>
          </p:nvSpPr>
          <p:spPr bwMode="hidden">
            <a:xfrm>
              <a:off x="4038" y="3577"/>
              <a:ext cx="1720" cy="65"/>
            </a:xfrm>
            <a:custGeom>
              <a:avLst/>
              <a:gdLst>
                <a:gd name="T0" fmla="*/ 1716 w 1722"/>
                <a:gd name="T1" fmla="*/ 63 h 66"/>
                <a:gd name="T2" fmla="*/ 1716 w 1722"/>
                <a:gd name="T3" fmla="*/ 57 h 66"/>
                <a:gd name="T4" fmla="*/ 0 w 1722"/>
                <a:gd name="T5" fmla="*/ 0 h 66"/>
                <a:gd name="T6" fmla="*/ 0 w 1722"/>
                <a:gd name="T7" fmla="*/ 45 h 66"/>
                <a:gd name="T8" fmla="*/ 1716 w 1722"/>
                <a:gd name="T9" fmla="*/ 63 h 66"/>
                <a:gd name="T10" fmla="*/ 1716 w 1722"/>
                <a:gd name="T11" fmla="*/ 63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75"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1037" name="Freeform 8"/>
            <p:cNvSpPr>
              <a:spLocks/>
            </p:cNvSpPr>
            <p:nvPr/>
          </p:nvSpPr>
          <p:spPr bwMode="hidden">
            <a:xfrm>
              <a:off x="4784" y="3702"/>
              <a:ext cx="974" cy="101"/>
            </a:xfrm>
            <a:custGeom>
              <a:avLst/>
              <a:gdLst>
                <a:gd name="T0" fmla="*/ 972 w 975"/>
                <a:gd name="T1" fmla="*/ 48 h 101"/>
                <a:gd name="T2" fmla="*/ 972 w 975"/>
                <a:gd name="T3" fmla="*/ 0 h 101"/>
                <a:gd name="T4" fmla="*/ 0 w 975"/>
                <a:gd name="T5" fmla="*/ 24 h 101"/>
                <a:gd name="T6" fmla="*/ 0 w 975"/>
                <a:gd name="T7" fmla="*/ 101 h 101"/>
                <a:gd name="T8" fmla="*/ 972 w 975"/>
                <a:gd name="T9" fmla="*/ 48 h 101"/>
                <a:gd name="T10" fmla="*/ 972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038" name="Freeform 9"/>
            <p:cNvSpPr>
              <a:spLocks/>
            </p:cNvSpPr>
            <p:nvPr/>
          </p:nvSpPr>
          <p:spPr bwMode="hidden">
            <a:xfrm>
              <a:off x="3619" y="3815"/>
              <a:ext cx="2139" cy="198"/>
            </a:xfrm>
            <a:custGeom>
              <a:avLst/>
              <a:gdLst>
                <a:gd name="T0" fmla="*/ 2135 w 2141"/>
                <a:gd name="T1" fmla="*/ 0 h 198"/>
                <a:gd name="T2" fmla="*/ 0 w 2141"/>
                <a:gd name="T3" fmla="*/ 156 h 198"/>
                <a:gd name="T4" fmla="*/ 0 w 2141"/>
                <a:gd name="T5" fmla="*/ 198 h 198"/>
                <a:gd name="T6" fmla="*/ 2135 w 2141"/>
                <a:gd name="T7" fmla="*/ 0 h 198"/>
                <a:gd name="T8" fmla="*/ 2135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78"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40" name="Freeform 11"/>
            <p:cNvSpPr>
              <a:spLocks/>
            </p:cNvSpPr>
            <p:nvPr/>
          </p:nvSpPr>
          <p:spPr bwMode="hidden">
            <a:xfrm>
              <a:off x="2097" y="4043"/>
              <a:ext cx="2514" cy="276"/>
            </a:xfrm>
            <a:custGeom>
              <a:avLst/>
              <a:gdLst>
                <a:gd name="T0" fmla="*/ 2173 w 2517"/>
                <a:gd name="T1" fmla="*/ 276 h 276"/>
                <a:gd name="T2" fmla="*/ 2508 w 2517"/>
                <a:gd name="T3" fmla="*/ 204 h 276"/>
                <a:gd name="T4" fmla="*/ 2251 w 2517"/>
                <a:gd name="T5" fmla="*/ 0 h 276"/>
                <a:gd name="T6" fmla="*/ 0 w 2517"/>
                <a:gd name="T7" fmla="*/ 276 h 276"/>
                <a:gd name="T8" fmla="*/ 2173 w 2517"/>
                <a:gd name="T9" fmla="*/ 276 h 276"/>
                <a:gd name="T10" fmla="*/ 2173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80"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42" name="Freeform 13"/>
            <p:cNvSpPr>
              <a:spLocks/>
            </p:cNvSpPr>
            <p:nvPr/>
          </p:nvSpPr>
          <p:spPr bwMode="hidden">
            <a:xfrm>
              <a:off x="5030" y="3151"/>
              <a:ext cx="728" cy="240"/>
            </a:xfrm>
            <a:custGeom>
              <a:avLst/>
              <a:gdLst>
                <a:gd name="T0" fmla="*/ 726 w 729"/>
                <a:gd name="T1" fmla="*/ 240 h 240"/>
                <a:gd name="T2" fmla="*/ 0 w 729"/>
                <a:gd name="T3" fmla="*/ 0 h 240"/>
                <a:gd name="T4" fmla="*/ 0 w 729"/>
                <a:gd name="T5" fmla="*/ 6 h 240"/>
                <a:gd name="T6" fmla="*/ 726 w 729"/>
                <a:gd name="T7" fmla="*/ 240 h 240"/>
                <a:gd name="T8" fmla="*/ 726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82"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44" name="Freeform 15"/>
            <p:cNvSpPr>
              <a:spLocks/>
            </p:cNvSpPr>
            <p:nvPr/>
          </p:nvSpPr>
          <p:spPr bwMode="hidden">
            <a:xfrm>
              <a:off x="5030" y="3049"/>
              <a:ext cx="728" cy="318"/>
            </a:xfrm>
            <a:custGeom>
              <a:avLst/>
              <a:gdLst>
                <a:gd name="T0" fmla="*/ 726 w 729"/>
                <a:gd name="T1" fmla="*/ 318 h 318"/>
                <a:gd name="T2" fmla="*/ 726 w 729"/>
                <a:gd name="T3" fmla="*/ 312 h 318"/>
                <a:gd name="T4" fmla="*/ 0 w 729"/>
                <a:gd name="T5" fmla="*/ 0 h 318"/>
                <a:gd name="T6" fmla="*/ 0 w 729"/>
                <a:gd name="T7" fmla="*/ 54 h 318"/>
                <a:gd name="T8" fmla="*/ 726 w 729"/>
                <a:gd name="T9" fmla="*/ 318 h 318"/>
                <a:gd name="T10" fmla="*/ 726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84"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385"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386"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88"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90"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391"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314392"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94"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395"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57" name="Freeform 28"/>
            <p:cNvSpPr>
              <a:spLocks/>
            </p:cNvSpPr>
            <p:nvPr/>
          </p:nvSpPr>
          <p:spPr bwMode="hidden">
            <a:xfrm>
              <a:off x="5698" y="653"/>
              <a:ext cx="60" cy="311"/>
            </a:xfrm>
            <a:custGeom>
              <a:avLst/>
              <a:gdLst>
                <a:gd name="T0" fmla="*/ 0 w 60"/>
                <a:gd name="T1" fmla="*/ 144 h 312"/>
                <a:gd name="T2" fmla="*/ 60 w 60"/>
                <a:gd name="T3" fmla="*/ 309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97"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99"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400"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401"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402"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403"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404"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405"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406"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grpSp>
          <p:nvGrpSpPr>
            <p:cNvPr id="1068" name="Group 39"/>
            <p:cNvGrpSpPr>
              <a:grpSpLocks/>
            </p:cNvGrpSpPr>
            <p:nvPr userDrawn="1"/>
          </p:nvGrpSpPr>
          <p:grpSpPr bwMode="auto">
            <a:xfrm>
              <a:off x="0" y="1632"/>
              <a:ext cx="5758" cy="1858"/>
              <a:chOff x="0" y="1632"/>
              <a:chExt cx="5758" cy="1858"/>
            </a:xfrm>
          </p:grpSpPr>
          <p:sp>
            <p:nvSpPr>
              <p:cNvPr id="314408"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409"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grpSp>
      </p:grpSp>
      <p:sp>
        <p:nvSpPr>
          <p:cNvPr id="314410"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1441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4412"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Arial" charset="0"/>
              </a:defRPr>
            </a:lvl1pPr>
          </a:lstStyle>
          <a:p>
            <a:pPr fontAlgn="base">
              <a:spcBef>
                <a:spcPct val="0"/>
              </a:spcBef>
              <a:spcAft>
                <a:spcPct val="0"/>
              </a:spcAft>
              <a:defRPr/>
            </a:pPr>
            <a:endParaRPr lang="en-US">
              <a:solidFill>
                <a:srgbClr val="FFFFFF"/>
              </a:solidFill>
            </a:endParaRPr>
          </a:p>
        </p:txBody>
      </p:sp>
      <p:sp>
        <p:nvSpPr>
          <p:cNvPr id="314413"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Arial" charset="0"/>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314414"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Arial" charset="0"/>
              </a:defRPr>
            </a:lvl1pPr>
          </a:lstStyle>
          <a:p>
            <a:pPr fontAlgn="base">
              <a:spcBef>
                <a:spcPct val="0"/>
              </a:spcBef>
              <a:spcAft>
                <a:spcPct val="0"/>
              </a:spcAft>
              <a:defRPr/>
            </a:pPr>
            <a:fld id="{91922CE8-FF08-4627-B9BD-DB440C6D8BED}" type="slidenum">
              <a:rPr lang="en-US">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3855564831"/>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p:txBody>
          <a:bodyPr/>
          <a:lstStyle/>
          <a:p>
            <a:r>
              <a:rPr lang="en-US" sz="5400" i="1" dirty="0" smtClean="0"/>
              <a:t>Issues and Ethics in the Helping Professions</a:t>
            </a:r>
            <a:r>
              <a:rPr lang="en-US" sz="5400" dirty="0" smtClean="0"/>
              <a:t>, </a:t>
            </a:r>
            <a:br>
              <a:rPr lang="en-US" sz="5400" dirty="0" smtClean="0"/>
            </a:br>
            <a:r>
              <a:rPr lang="en-US" sz="5400" dirty="0" smtClean="0"/>
              <a:t>9th Edition</a:t>
            </a:r>
          </a:p>
        </p:txBody>
      </p:sp>
      <p:sp>
        <p:nvSpPr>
          <p:cNvPr id="2053" name="Rectangle 5"/>
          <p:cNvSpPr>
            <a:spLocks noGrp="1" noChangeArrowheads="1"/>
          </p:cNvSpPr>
          <p:nvPr>
            <p:ph type="subTitle" sz="quarter" idx="1"/>
          </p:nvPr>
        </p:nvSpPr>
        <p:spPr/>
        <p:txBody>
          <a:bodyPr/>
          <a:lstStyle/>
          <a:p>
            <a:r>
              <a:rPr lang="en-US" sz="2400" dirty="0" smtClean="0"/>
              <a:t>by Gerald Corey, Marianne Schneider Corey, Cindy Corey, and Patrick </a:t>
            </a:r>
            <a:r>
              <a:rPr lang="en-US" sz="2400" dirty="0" err="1" smtClean="0"/>
              <a:t>Callanan</a:t>
            </a:r>
            <a:r>
              <a:rPr lang="en-US" sz="2400" dirty="0" smtClean="0"/>
              <a:t>   </a:t>
            </a:r>
          </a:p>
          <a:p>
            <a:r>
              <a:rPr lang="en-US" sz="2000" dirty="0" smtClean="0"/>
              <a:t> with Michelle </a:t>
            </a:r>
            <a:r>
              <a:rPr lang="en-US" sz="2000" dirty="0" err="1" smtClean="0"/>
              <a:t>Muratori</a:t>
            </a:r>
            <a:r>
              <a:rPr lang="en-US" sz="2000" dirty="0" smtClean="0"/>
              <a:t>, </a:t>
            </a:r>
            <a:r>
              <a:rPr lang="en-US" sz="2000" i="1" dirty="0" smtClean="0"/>
              <a:t>Johns Hopkins University</a:t>
            </a:r>
          </a:p>
        </p:txBody>
      </p:sp>
      <p:sp>
        <p:nvSpPr>
          <p:cNvPr id="2" name="Footer Placeholder 1"/>
          <p:cNvSpPr>
            <a:spLocks noGrp="1"/>
          </p:cNvSpPr>
          <p:nvPr>
            <p:ph type="ftr" sz="quarter" idx="11"/>
          </p:nvPr>
        </p:nvSpPr>
        <p:spPr/>
        <p:txBody>
          <a:bodyPr/>
          <a:lstStyle/>
          <a:p>
            <a:r>
              <a:rPr lang="en-US" smtClean="0"/>
              <a:t>© 2015. Cengage Learning. </a:t>
            </a:r>
          </a:p>
          <a:p>
            <a:r>
              <a:rPr lang="en-US" smtClean="0"/>
              <a:t>All rights reserved.</a:t>
            </a:r>
            <a:endParaRPr lang="en-US" dirty="0"/>
          </a:p>
        </p:txBody>
      </p:sp>
    </p:spTree>
    <p:extLst>
      <p:ext uri="{BB962C8B-B14F-4D97-AF65-F5344CB8AC3E}">
        <p14:creationId xmlns:p14="http://schemas.microsoft.com/office/powerpoint/2010/main" val="241008915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r>
              <a:rPr lang="en-US" smtClean="0"/>
              <a:t>Responsibilities of Supervisees</a:t>
            </a:r>
            <a:endParaRPr lang="en-US" dirty="0" smtClean="0"/>
          </a:p>
        </p:txBody>
      </p:sp>
      <p:sp>
        <p:nvSpPr>
          <p:cNvPr id="235523" name="Rectangle 3"/>
          <p:cNvSpPr>
            <a:spLocks noGrp="1" noChangeArrowheads="1"/>
          </p:cNvSpPr>
          <p:nvPr>
            <p:ph idx="1"/>
          </p:nvPr>
        </p:nvSpPr>
        <p:spPr/>
        <p:txBody>
          <a:bodyPr/>
          <a:lstStyle/>
          <a:p>
            <a:r>
              <a:rPr lang="en-US" dirty="0" smtClean="0"/>
              <a:t>Come prepared to each supervision session.</a:t>
            </a:r>
          </a:p>
          <a:p>
            <a:r>
              <a:rPr lang="en-US" dirty="0" smtClean="0"/>
              <a:t>Be an active participant. </a:t>
            </a:r>
          </a:p>
          <a:p>
            <a:r>
              <a:rPr lang="en-US" dirty="0" smtClean="0"/>
              <a:t>Take the initiative to ask for what you need from your supervisor.</a:t>
            </a:r>
          </a:p>
          <a:p>
            <a:r>
              <a:rPr lang="en-US" dirty="0" smtClean="0"/>
              <a:t>Do related research and reading between sessions to enhance your clinical work.</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117850079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r>
              <a:rPr lang="en-US" dirty="0" smtClean="0"/>
              <a:t>Responsibilities of Supervisees</a:t>
            </a:r>
          </a:p>
        </p:txBody>
      </p:sp>
      <p:sp>
        <p:nvSpPr>
          <p:cNvPr id="235523" name="Rectangle 3"/>
          <p:cNvSpPr>
            <a:spLocks noGrp="1" noChangeArrowheads="1"/>
          </p:cNvSpPr>
          <p:nvPr>
            <p:ph idx="1"/>
          </p:nvPr>
        </p:nvSpPr>
        <p:spPr/>
        <p:txBody>
          <a:bodyPr/>
          <a:lstStyle/>
          <a:p>
            <a:r>
              <a:rPr lang="en-US" dirty="0" smtClean="0"/>
              <a:t>Pay attention to your interactions with clients and with your supervisor.</a:t>
            </a:r>
          </a:p>
          <a:p>
            <a:r>
              <a:rPr lang="en-US" dirty="0" smtClean="0"/>
              <a:t>Be willing to address any areas of concern you have.</a:t>
            </a:r>
          </a:p>
          <a:p>
            <a:r>
              <a:rPr lang="en-US" dirty="0" smtClean="0"/>
              <a:t>If you are having trouble with colleagues or fellow supervisees, bring such matters into supervision.</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277694456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r>
              <a:rPr lang="en-US" smtClean="0"/>
              <a:t>Responsibilities of Supervisees</a:t>
            </a:r>
            <a:endParaRPr lang="en-US" dirty="0" smtClean="0"/>
          </a:p>
        </p:txBody>
      </p:sp>
      <p:sp>
        <p:nvSpPr>
          <p:cNvPr id="235523" name="Rectangle 3"/>
          <p:cNvSpPr>
            <a:spLocks noGrp="1" noChangeArrowheads="1"/>
          </p:cNvSpPr>
          <p:nvPr>
            <p:ph idx="1"/>
          </p:nvPr>
        </p:nvSpPr>
        <p:spPr/>
        <p:txBody>
          <a:bodyPr/>
          <a:lstStyle/>
          <a:p>
            <a:r>
              <a:rPr lang="en-US" dirty="0"/>
              <a:t>Ask for feedback about your strengths and areas where you need to improve and be open to feedback from supervisors, fellow supervisees, and your clients.</a:t>
            </a:r>
          </a:p>
          <a:p>
            <a:r>
              <a:rPr lang="en-US" dirty="0" smtClean="0"/>
              <a:t>Try to critically evaluate feedback you feel is not constructive.</a:t>
            </a:r>
          </a:p>
          <a:p>
            <a:r>
              <a:rPr lang="en-US" dirty="0" smtClean="0"/>
              <a:t>Establish healthy boundaries for yourself.</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424827103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r>
              <a:rPr lang="en-US" smtClean="0"/>
              <a:t>Responsibilities of Supervisees</a:t>
            </a:r>
            <a:endParaRPr lang="en-US" dirty="0" smtClean="0"/>
          </a:p>
        </p:txBody>
      </p:sp>
      <p:sp>
        <p:nvSpPr>
          <p:cNvPr id="235523" name="Rectangle 3"/>
          <p:cNvSpPr>
            <a:spLocks noGrp="1" noChangeArrowheads="1"/>
          </p:cNvSpPr>
          <p:nvPr>
            <p:ph idx="1"/>
          </p:nvPr>
        </p:nvSpPr>
        <p:spPr/>
        <p:txBody>
          <a:bodyPr/>
          <a:lstStyle/>
          <a:p>
            <a:r>
              <a:rPr lang="en-US" dirty="0"/>
              <a:t>Let your supervisor know if you are feeling overwhelmed by your work with clients.</a:t>
            </a:r>
          </a:p>
          <a:p>
            <a:r>
              <a:rPr lang="en-US" dirty="0"/>
              <a:t>Be open to various forms of supervision, including live supervision and videotaping.</a:t>
            </a:r>
          </a:p>
          <a:p>
            <a:r>
              <a:rPr lang="en-US" dirty="0" smtClean="0"/>
              <a:t>Talk about insecurities and anxieties you have that pertain to your work.</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193948566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r>
              <a:rPr lang="en-US" smtClean="0"/>
              <a:t>Responsibilities of Supervisees</a:t>
            </a:r>
            <a:endParaRPr lang="en-US" dirty="0" smtClean="0"/>
          </a:p>
        </p:txBody>
      </p:sp>
      <p:sp>
        <p:nvSpPr>
          <p:cNvPr id="235523" name="Rectangle 3"/>
          <p:cNvSpPr>
            <a:spLocks noGrp="1" noChangeArrowheads="1"/>
          </p:cNvSpPr>
          <p:nvPr>
            <p:ph idx="1"/>
          </p:nvPr>
        </p:nvSpPr>
        <p:spPr/>
        <p:txBody>
          <a:bodyPr/>
          <a:lstStyle/>
          <a:p>
            <a:r>
              <a:rPr lang="en-US" dirty="0" smtClean="0"/>
              <a:t>Provide feedback to your supervisor about what you find helpful or unhelpful in your supervisory relationship.</a:t>
            </a:r>
          </a:p>
          <a:p>
            <a:r>
              <a:rPr lang="en-US" dirty="0" smtClean="0"/>
              <a:t>Pay attention to possible sources of countertransference.</a:t>
            </a:r>
          </a:p>
          <a:p>
            <a:pPr lvl="1"/>
            <a:r>
              <a:rPr lang="en-US" dirty="0" smtClean="0"/>
              <a:t>In supervision, explore how these reactions are affecting your work with clients.</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395261952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noChangeArrowheads="1"/>
          </p:cNvSpPr>
          <p:nvPr>
            <p:ph type="title"/>
          </p:nvPr>
        </p:nvSpPr>
        <p:spPr/>
        <p:txBody>
          <a:bodyPr/>
          <a:lstStyle/>
          <a:p>
            <a:r>
              <a:rPr lang="en-US" dirty="0" smtClean="0"/>
              <a:t>The Supervisor’s Roles </a:t>
            </a:r>
            <a:br>
              <a:rPr lang="en-US" dirty="0" smtClean="0"/>
            </a:br>
            <a:r>
              <a:rPr lang="en-US" dirty="0" smtClean="0"/>
              <a:t>and Responsibilities </a:t>
            </a:r>
          </a:p>
        </p:txBody>
      </p:sp>
      <p:sp>
        <p:nvSpPr>
          <p:cNvPr id="398339" name="Rectangle 3"/>
          <p:cNvSpPr>
            <a:spLocks noGrp="1" noChangeArrowheads="1"/>
          </p:cNvSpPr>
          <p:nvPr>
            <p:ph idx="1"/>
          </p:nvPr>
        </p:nvSpPr>
        <p:spPr/>
        <p:txBody>
          <a:bodyPr/>
          <a:lstStyle/>
          <a:p>
            <a:r>
              <a:rPr lang="en-US" dirty="0" smtClean="0"/>
              <a:t>Supervisors must be competent both in the practice of supervision and in the area of counseling being supervised. </a:t>
            </a:r>
          </a:p>
          <a:p>
            <a:r>
              <a:rPr lang="en-US" dirty="0" smtClean="0"/>
              <a:t>Supervisors should provide supervision only after obtaining the education and training to ensure competence in this role, and only if they can devote the time to provide adequate oversight. </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299806613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ChangeArrowheads="1"/>
          </p:cNvSpPr>
          <p:nvPr>
            <p:ph type="title"/>
          </p:nvPr>
        </p:nvSpPr>
        <p:spPr/>
        <p:txBody>
          <a:bodyPr/>
          <a:lstStyle/>
          <a:p>
            <a:r>
              <a:rPr lang="en-US" dirty="0" smtClean="0"/>
              <a:t>The Supervisor’s Roles </a:t>
            </a:r>
            <a:br>
              <a:rPr lang="en-US" dirty="0" smtClean="0"/>
            </a:br>
            <a:r>
              <a:rPr lang="en-US" dirty="0" smtClean="0"/>
              <a:t>and Responsibilities </a:t>
            </a:r>
          </a:p>
        </p:txBody>
      </p:sp>
      <p:sp>
        <p:nvSpPr>
          <p:cNvPr id="402435" name="Rectangle 3"/>
          <p:cNvSpPr>
            <a:spLocks noGrp="1" noChangeArrowheads="1"/>
          </p:cNvSpPr>
          <p:nvPr>
            <p:ph idx="1"/>
          </p:nvPr>
        </p:nvSpPr>
        <p:spPr/>
        <p:txBody>
          <a:bodyPr/>
          <a:lstStyle/>
          <a:p>
            <a:r>
              <a:rPr lang="en-US" dirty="0"/>
              <a:t>Supervisors </a:t>
            </a:r>
            <a:r>
              <a:rPr lang="en-US" dirty="0" smtClean="0"/>
              <a:t>are ultimately responsible</a:t>
            </a:r>
            <a:r>
              <a:rPr lang="en-US" dirty="0"/>
              <a:t>, </a:t>
            </a:r>
            <a:r>
              <a:rPr lang="en-US" dirty="0" smtClean="0"/>
              <a:t>both ethically </a:t>
            </a:r>
            <a:r>
              <a:rPr lang="en-US" dirty="0"/>
              <a:t>and legally, for </a:t>
            </a:r>
            <a:r>
              <a:rPr lang="en-US" dirty="0" smtClean="0"/>
              <a:t>the actions </a:t>
            </a:r>
            <a:r>
              <a:rPr lang="en-US" dirty="0"/>
              <a:t>of </a:t>
            </a:r>
            <a:r>
              <a:rPr lang="en-US" dirty="0" smtClean="0"/>
              <a:t>their trainees</a:t>
            </a:r>
            <a:r>
              <a:rPr lang="en-US" dirty="0"/>
              <a:t>. </a:t>
            </a:r>
          </a:p>
          <a:p>
            <a:r>
              <a:rPr lang="en-US" dirty="0" smtClean="0"/>
              <a:t>Supervisors have responsibilities to supervisees’ current and future clients. </a:t>
            </a:r>
          </a:p>
          <a:p>
            <a:r>
              <a:rPr lang="en-US" dirty="0" smtClean="0"/>
              <a:t>Supervisors must have a clearly developed framework for supervision and a rationale for the methods they employ. </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108749204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ChangeArrowheads="1"/>
          </p:cNvSpPr>
          <p:nvPr>
            <p:ph type="title"/>
          </p:nvPr>
        </p:nvSpPr>
        <p:spPr/>
        <p:txBody>
          <a:bodyPr/>
          <a:lstStyle/>
          <a:p>
            <a:r>
              <a:rPr lang="en-US" dirty="0" smtClean="0"/>
              <a:t>The Supervisor’s Roles </a:t>
            </a:r>
            <a:br>
              <a:rPr lang="en-US" dirty="0" smtClean="0"/>
            </a:br>
            <a:r>
              <a:rPr lang="en-US" dirty="0" smtClean="0"/>
              <a:t>and Responsibilities </a:t>
            </a:r>
          </a:p>
        </p:txBody>
      </p:sp>
      <p:sp>
        <p:nvSpPr>
          <p:cNvPr id="402435" name="Rectangle 3"/>
          <p:cNvSpPr>
            <a:spLocks noGrp="1" noChangeArrowheads="1"/>
          </p:cNvSpPr>
          <p:nvPr>
            <p:ph idx="1"/>
          </p:nvPr>
        </p:nvSpPr>
        <p:spPr/>
        <p:txBody>
          <a:bodyPr/>
          <a:lstStyle/>
          <a:p>
            <a:r>
              <a:rPr lang="en-US" dirty="0" smtClean="0"/>
              <a:t>The quality of the supervisory relationship is just as important as the methods a supervisor chooses. </a:t>
            </a:r>
          </a:p>
          <a:p>
            <a:r>
              <a:rPr lang="en-US" dirty="0" smtClean="0"/>
              <a:t>A good portion of the supervisory sessions should focus on the personal stress experienced by the supervisee during client–counselor interactions. </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427617979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Grp="1" noChangeArrowheads="1"/>
          </p:cNvSpPr>
          <p:nvPr>
            <p:ph type="title"/>
          </p:nvPr>
        </p:nvSpPr>
        <p:spPr/>
        <p:txBody>
          <a:bodyPr/>
          <a:lstStyle/>
          <a:p>
            <a:r>
              <a:rPr lang="en-US" smtClean="0"/>
              <a:t>Methods of Supervision </a:t>
            </a:r>
          </a:p>
        </p:txBody>
      </p:sp>
      <p:sp>
        <p:nvSpPr>
          <p:cNvPr id="400387" name="Rectangle 3"/>
          <p:cNvSpPr>
            <a:spLocks noGrp="1" noChangeArrowheads="1"/>
          </p:cNvSpPr>
          <p:nvPr>
            <p:ph idx="1"/>
          </p:nvPr>
        </p:nvSpPr>
        <p:spPr/>
        <p:txBody>
          <a:bodyPr/>
          <a:lstStyle/>
          <a:p>
            <a:r>
              <a:rPr lang="en-US" dirty="0" smtClean="0"/>
              <a:t>Self-report is one of the most widely used supervisory methods, yet it may be the least useful.</a:t>
            </a:r>
          </a:p>
          <a:p>
            <a:pPr lvl="1"/>
            <a:r>
              <a:rPr lang="en-US" dirty="0" smtClean="0"/>
              <a:t>Procedure is limited by the supervisee’s conceptual and observational ability.</a:t>
            </a:r>
          </a:p>
          <a:p>
            <a:r>
              <a:rPr lang="en-US" dirty="0" smtClean="0"/>
              <a:t>Process notes build on the self-report by adding a written record explaining the content of the session and the interactional processes.</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361313936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p:cNvSpPr>
            <a:spLocks noGrp="1" noChangeArrowheads="1"/>
          </p:cNvSpPr>
          <p:nvPr>
            <p:ph type="title"/>
          </p:nvPr>
        </p:nvSpPr>
        <p:spPr/>
        <p:txBody>
          <a:bodyPr/>
          <a:lstStyle/>
          <a:p>
            <a:r>
              <a:rPr lang="en-US" smtClean="0"/>
              <a:t>Methods of Supervision </a:t>
            </a:r>
          </a:p>
        </p:txBody>
      </p:sp>
      <p:sp>
        <p:nvSpPr>
          <p:cNvPr id="401411" name="Rectangle 3"/>
          <p:cNvSpPr>
            <a:spLocks noGrp="1" noChangeArrowheads="1"/>
          </p:cNvSpPr>
          <p:nvPr>
            <p:ph idx="1"/>
          </p:nvPr>
        </p:nvSpPr>
        <p:spPr/>
        <p:txBody>
          <a:bodyPr/>
          <a:lstStyle/>
          <a:p>
            <a:r>
              <a:rPr lang="en-US" dirty="0"/>
              <a:t>Audio recording is a widely used procedure that yields direct and useful information about the supervisee.</a:t>
            </a:r>
          </a:p>
          <a:p>
            <a:r>
              <a:rPr lang="en-US" dirty="0" smtClean="0"/>
              <a:t>Video recording allows for an assessment of the subtleties of the interaction between the supervisee and the client.</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6612191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ChangeArrowheads="1"/>
          </p:cNvSpPr>
          <p:nvPr>
            <p:ph type="title"/>
          </p:nvPr>
        </p:nvSpPr>
        <p:spPr/>
        <p:txBody>
          <a:bodyPr/>
          <a:lstStyle/>
          <a:p>
            <a:r>
              <a:rPr lang="en-US" dirty="0" smtClean="0"/>
              <a:t>Ethical Issues in Supervision</a:t>
            </a:r>
          </a:p>
        </p:txBody>
      </p:sp>
      <p:sp>
        <p:nvSpPr>
          <p:cNvPr id="446467" name="Rectangle 3"/>
          <p:cNvSpPr>
            <a:spLocks noGrp="1" noChangeArrowheads="1"/>
          </p:cNvSpPr>
          <p:nvPr>
            <p:ph type="body" idx="1"/>
          </p:nvPr>
        </p:nvSpPr>
        <p:spPr/>
        <p:txBody>
          <a:bodyPr/>
          <a:lstStyle/>
          <a:p>
            <a:r>
              <a:rPr lang="en-US" dirty="0" smtClean="0"/>
              <a:t>Chapter 9</a:t>
            </a:r>
          </a:p>
        </p:txBody>
      </p:sp>
      <p:sp>
        <p:nvSpPr>
          <p:cNvPr id="4"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335331224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p:cNvSpPr>
            <a:spLocks noGrp="1" noChangeArrowheads="1"/>
          </p:cNvSpPr>
          <p:nvPr>
            <p:ph type="title"/>
          </p:nvPr>
        </p:nvSpPr>
        <p:spPr/>
        <p:txBody>
          <a:bodyPr/>
          <a:lstStyle/>
          <a:p>
            <a:r>
              <a:rPr lang="en-US" smtClean="0"/>
              <a:t>Methods of Supervision </a:t>
            </a:r>
          </a:p>
        </p:txBody>
      </p:sp>
      <p:sp>
        <p:nvSpPr>
          <p:cNvPr id="401411" name="Rectangle 3"/>
          <p:cNvSpPr>
            <a:spLocks noGrp="1" noChangeArrowheads="1"/>
          </p:cNvSpPr>
          <p:nvPr>
            <p:ph idx="1"/>
          </p:nvPr>
        </p:nvSpPr>
        <p:spPr/>
        <p:txBody>
          <a:bodyPr/>
          <a:lstStyle/>
          <a:p>
            <a:r>
              <a:rPr lang="en-US" dirty="0" smtClean="0"/>
              <a:t>Live supervision, which is conducted by the supervisor during the supervisee’s session with a client, provides the most accurate information about the therapy session.</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135136562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p:txBody>
          <a:bodyPr/>
          <a:lstStyle/>
          <a:p>
            <a:r>
              <a:rPr lang="en-US" smtClean="0"/>
              <a:t>Competence of Supervisors</a:t>
            </a:r>
          </a:p>
        </p:txBody>
      </p:sp>
      <p:sp>
        <p:nvSpPr>
          <p:cNvPr id="399363" name="Rectangle 3"/>
          <p:cNvSpPr>
            <a:spLocks noGrp="1" noChangeArrowheads="1"/>
          </p:cNvSpPr>
          <p:nvPr>
            <p:ph idx="1"/>
          </p:nvPr>
        </p:nvSpPr>
        <p:spPr/>
        <p:txBody>
          <a:bodyPr/>
          <a:lstStyle/>
          <a:p>
            <a:r>
              <a:rPr lang="en-US" dirty="0" smtClean="0"/>
              <a:t>Most psychology and counselor education programs offer a course in supervision at the doctoral level, but training for supervisors at the master’s level is lacking. </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245933252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p:txBody>
          <a:bodyPr/>
          <a:lstStyle/>
          <a:p>
            <a:r>
              <a:rPr lang="en-US" smtClean="0"/>
              <a:t>Competence of Supervisors</a:t>
            </a:r>
          </a:p>
        </p:txBody>
      </p:sp>
      <p:sp>
        <p:nvSpPr>
          <p:cNvPr id="399363" name="Rectangle 3"/>
          <p:cNvSpPr>
            <a:spLocks noGrp="1" noChangeArrowheads="1"/>
          </p:cNvSpPr>
          <p:nvPr>
            <p:ph idx="1"/>
          </p:nvPr>
        </p:nvSpPr>
        <p:spPr/>
        <p:txBody>
          <a:bodyPr/>
          <a:lstStyle/>
          <a:p>
            <a:r>
              <a:rPr lang="en-US" dirty="0" smtClean="0"/>
              <a:t>The licensure laws in several states stipulate that LPCs who practice supervision are required to have relevant training experiences and course work in supervision. </a:t>
            </a:r>
          </a:p>
          <a:p>
            <a:r>
              <a:rPr lang="en-US" dirty="0" smtClean="0"/>
              <a:t>Good supervisors demonstrate the four A’s: </a:t>
            </a:r>
          </a:p>
          <a:p>
            <a:pPr lvl="1"/>
            <a:r>
              <a:rPr lang="en-US" dirty="0" smtClean="0"/>
              <a:t>They tend to be available, accessible, affable, and able. </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227353449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r>
              <a:rPr lang="en-US" smtClean="0"/>
              <a:t>Legal Aspects of Supervision</a:t>
            </a:r>
          </a:p>
        </p:txBody>
      </p:sp>
      <p:sp>
        <p:nvSpPr>
          <p:cNvPr id="236547" name="Rectangle 3"/>
          <p:cNvSpPr>
            <a:spLocks noGrp="1" noChangeArrowheads="1"/>
          </p:cNvSpPr>
          <p:nvPr>
            <p:ph idx="1"/>
          </p:nvPr>
        </p:nvSpPr>
        <p:spPr/>
        <p:txBody>
          <a:bodyPr/>
          <a:lstStyle/>
          <a:p>
            <a:r>
              <a:rPr lang="en-US" dirty="0" smtClean="0"/>
              <a:t>Informed consent</a:t>
            </a:r>
          </a:p>
          <a:p>
            <a:r>
              <a:rPr lang="en-US" dirty="0" smtClean="0"/>
              <a:t>Confidentiality and its limits</a:t>
            </a:r>
          </a:p>
          <a:p>
            <a:r>
              <a:rPr lang="en-US" dirty="0" smtClean="0"/>
              <a:t>Liability</a:t>
            </a:r>
          </a:p>
          <a:p>
            <a:pPr lvl="1"/>
            <a:r>
              <a:rPr lang="en-US" dirty="0" smtClean="0"/>
              <a:t>Direct liability can be incurred when the actions of supervisors are the cause for harm. </a:t>
            </a:r>
          </a:p>
          <a:p>
            <a:pPr lvl="1"/>
            <a:r>
              <a:rPr lang="en-US" dirty="0" smtClean="0"/>
              <a:t>Vicarious liability pertains to the responsibilities supervisors have to oversee the actions of their supervisees. </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393365979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r>
              <a:rPr lang="en-US" smtClean="0"/>
              <a:t>Online Supervision </a:t>
            </a:r>
            <a:endParaRPr lang="en-US" dirty="0" smtClean="0"/>
          </a:p>
        </p:txBody>
      </p:sp>
      <p:sp>
        <p:nvSpPr>
          <p:cNvPr id="236547" name="Rectangle 3"/>
          <p:cNvSpPr>
            <a:spLocks noGrp="1" noChangeArrowheads="1"/>
          </p:cNvSpPr>
          <p:nvPr>
            <p:ph idx="1"/>
          </p:nvPr>
        </p:nvSpPr>
        <p:spPr/>
        <p:txBody>
          <a:bodyPr/>
          <a:lstStyle/>
          <a:p>
            <a:r>
              <a:rPr lang="en-US" dirty="0" smtClean="0"/>
              <a:t>As </a:t>
            </a:r>
            <a:r>
              <a:rPr lang="en-US" dirty="0" err="1" smtClean="0"/>
              <a:t>cybersupervision</a:t>
            </a:r>
            <a:r>
              <a:rPr lang="en-US" dirty="0" smtClean="0"/>
              <a:t> and the use of electronic media in supervision have become more prevalent, the following ethical issues have taken on added dimensions:</a:t>
            </a:r>
          </a:p>
          <a:p>
            <a:pPr lvl="1"/>
            <a:r>
              <a:rPr lang="en-US" dirty="0"/>
              <a:t>C</a:t>
            </a:r>
            <a:r>
              <a:rPr lang="en-US" dirty="0" smtClean="0"/>
              <a:t>onfidentiality</a:t>
            </a:r>
          </a:p>
          <a:p>
            <a:pPr lvl="1"/>
            <a:r>
              <a:rPr lang="en-US" dirty="0"/>
              <a:t>I</a:t>
            </a:r>
            <a:r>
              <a:rPr lang="en-US" dirty="0" smtClean="0"/>
              <a:t>nformed consent</a:t>
            </a:r>
          </a:p>
          <a:p>
            <a:pPr lvl="1"/>
            <a:r>
              <a:rPr lang="en-US" dirty="0"/>
              <a:t>T</a:t>
            </a:r>
            <a:r>
              <a:rPr lang="en-US" dirty="0" smtClean="0"/>
              <a:t>he supervisory relationship</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125901253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r>
              <a:rPr lang="en-US" smtClean="0"/>
              <a:t>Online Supervision </a:t>
            </a:r>
            <a:endParaRPr lang="en-US" dirty="0" smtClean="0"/>
          </a:p>
        </p:txBody>
      </p:sp>
      <p:sp>
        <p:nvSpPr>
          <p:cNvPr id="236547" name="Rectangle 3"/>
          <p:cNvSpPr>
            <a:spLocks noGrp="1" noChangeArrowheads="1"/>
          </p:cNvSpPr>
          <p:nvPr>
            <p:ph idx="1"/>
          </p:nvPr>
        </p:nvSpPr>
        <p:spPr/>
        <p:txBody>
          <a:bodyPr/>
          <a:lstStyle/>
          <a:p>
            <a:r>
              <a:rPr lang="en-US" dirty="0" smtClean="0"/>
              <a:t>A major consideration is whether online supervision will count toward licensure when the supervisor and supervisee reside in different states.</a:t>
            </a:r>
          </a:p>
          <a:p>
            <a:pPr lvl="1"/>
            <a:endParaRPr lang="en-US" dirty="0" smtClean="0"/>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80779676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p:txBody>
          <a:bodyPr/>
          <a:lstStyle/>
          <a:p>
            <a:r>
              <a:rPr lang="en-US" dirty="0" smtClean="0"/>
              <a:t>Risk Management </a:t>
            </a:r>
            <a:br>
              <a:rPr lang="en-US" dirty="0" smtClean="0"/>
            </a:br>
            <a:r>
              <a:rPr lang="en-US" dirty="0" smtClean="0"/>
              <a:t>Practices for Supervisors </a:t>
            </a:r>
          </a:p>
        </p:txBody>
      </p:sp>
      <p:sp>
        <p:nvSpPr>
          <p:cNvPr id="403459" name="Rectangle 3"/>
          <p:cNvSpPr>
            <a:spLocks noGrp="1" noChangeArrowheads="1"/>
          </p:cNvSpPr>
          <p:nvPr>
            <p:ph idx="1"/>
          </p:nvPr>
        </p:nvSpPr>
        <p:spPr/>
        <p:txBody>
          <a:bodyPr/>
          <a:lstStyle/>
          <a:p>
            <a:r>
              <a:rPr lang="en-US" dirty="0" smtClean="0"/>
              <a:t>Don’t supervise beyond your competence.</a:t>
            </a:r>
          </a:p>
          <a:p>
            <a:r>
              <a:rPr lang="en-US" dirty="0" smtClean="0"/>
              <a:t>Evaluate and monitor supervisees’ competence.</a:t>
            </a:r>
          </a:p>
          <a:p>
            <a:r>
              <a:rPr lang="en-US" dirty="0" smtClean="0"/>
              <a:t>Be available for supervision consistently.</a:t>
            </a:r>
          </a:p>
          <a:p>
            <a:r>
              <a:rPr lang="en-US" dirty="0" smtClean="0"/>
              <a:t>Formulate a sound supervision contract.</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418591698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p:txBody>
          <a:bodyPr/>
          <a:lstStyle/>
          <a:p>
            <a:r>
              <a:rPr lang="en-US" dirty="0" smtClean="0"/>
              <a:t>Risk Management </a:t>
            </a:r>
            <a:br>
              <a:rPr lang="en-US" dirty="0" smtClean="0"/>
            </a:br>
            <a:r>
              <a:rPr lang="en-US" dirty="0" smtClean="0"/>
              <a:t>Practices for Supervisors </a:t>
            </a:r>
          </a:p>
        </p:txBody>
      </p:sp>
      <p:sp>
        <p:nvSpPr>
          <p:cNvPr id="403459" name="Rectangle 3"/>
          <p:cNvSpPr>
            <a:spLocks noGrp="1" noChangeArrowheads="1"/>
          </p:cNvSpPr>
          <p:nvPr>
            <p:ph idx="1"/>
          </p:nvPr>
        </p:nvSpPr>
        <p:spPr/>
        <p:txBody>
          <a:bodyPr/>
          <a:lstStyle/>
          <a:p>
            <a:r>
              <a:rPr lang="en-US" dirty="0" smtClean="0"/>
              <a:t>Maintain written policies.</a:t>
            </a:r>
          </a:p>
          <a:p>
            <a:r>
              <a:rPr lang="en-US" dirty="0" smtClean="0"/>
              <a:t>Document all supervisory activities.</a:t>
            </a:r>
          </a:p>
          <a:p>
            <a:r>
              <a:rPr lang="en-US" dirty="0" smtClean="0"/>
              <a:t>Consult with appropriate professionals.</a:t>
            </a:r>
          </a:p>
          <a:p>
            <a:r>
              <a:rPr lang="en-US" dirty="0" smtClean="0"/>
              <a:t>Maintain a working knowledge of ethics codes, legal statutes, and licensing regulations.</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6894250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p:cNvSpPr>
            <a:spLocks noGrp="1" noChangeArrowheads="1"/>
          </p:cNvSpPr>
          <p:nvPr>
            <p:ph type="title"/>
          </p:nvPr>
        </p:nvSpPr>
        <p:spPr/>
        <p:txBody>
          <a:bodyPr/>
          <a:lstStyle/>
          <a:p>
            <a:r>
              <a:rPr lang="en-US" dirty="0" smtClean="0"/>
              <a:t>Risk Management </a:t>
            </a:r>
            <a:br>
              <a:rPr lang="en-US" dirty="0" smtClean="0"/>
            </a:br>
            <a:r>
              <a:rPr lang="en-US" dirty="0" smtClean="0"/>
              <a:t>Practices for Supervisors </a:t>
            </a:r>
          </a:p>
        </p:txBody>
      </p:sp>
      <p:sp>
        <p:nvSpPr>
          <p:cNvPr id="404483" name="Rectangle 3"/>
          <p:cNvSpPr>
            <a:spLocks noGrp="1" noChangeArrowheads="1"/>
          </p:cNvSpPr>
          <p:nvPr>
            <p:ph idx="1"/>
          </p:nvPr>
        </p:nvSpPr>
        <p:spPr/>
        <p:txBody>
          <a:bodyPr/>
          <a:lstStyle/>
          <a:p>
            <a:r>
              <a:rPr lang="en-US" dirty="0" smtClean="0"/>
              <a:t>Use multiple methods of supervision.</a:t>
            </a:r>
          </a:p>
          <a:p>
            <a:r>
              <a:rPr lang="en-US" dirty="0" smtClean="0"/>
              <a:t>Have a feedback and evaluation plan.</a:t>
            </a:r>
          </a:p>
          <a:p>
            <a:r>
              <a:rPr lang="en-US" dirty="0" smtClean="0"/>
              <a:t>Verify that your professional liability insurance covers you for supervision.</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335027273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p:cNvSpPr>
            <a:spLocks noGrp="1" noChangeArrowheads="1"/>
          </p:cNvSpPr>
          <p:nvPr>
            <p:ph type="title"/>
          </p:nvPr>
        </p:nvSpPr>
        <p:spPr/>
        <p:txBody>
          <a:bodyPr/>
          <a:lstStyle/>
          <a:p>
            <a:r>
              <a:rPr lang="en-US" dirty="0" smtClean="0"/>
              <a:t>Risk Management </a:t>
            </a:r>
            <a:br>
              <a:rPr lang="en-US" dirty="0" smtClean="0"/>
            </a:br>
            <a:r>
              <a:rPr lang="en-US" dirty="0" smtClean="0"/>
              <a:t>Practices for Supervisors </a:t>
            </a:r>
          </a:p>
        </p:txBody>
      </p:sp>
      <p:sp>
        <p:nvSpPr>
          <p:cNvPr id="404483" name="Rectangle 3"/>
          <p:cNvSpPr>
            <a:spLocks noGrp="1" noChangeArrowheads="1"/>
          </p:cNvSpPr>
          <p:nvPr>
            <p:ph idx="1"/>
          </p:nvPr>
        </p:nvSpPr>
        <p:spPr/>
        <p:txBody>
          <a:bodyPr/>
          <a:lstStyle/>
          <a:p>
            <a:r>
              <a:rPr lang="en-US" dirty="0" smtClean="0"/>
              <a:t>Evaluate and screen all clients under your supervisee’s care.</a:t>
            </a:r>
          </a:p>
          <a:p>
            <a:r>
              <a:rPr lang="en-US" dirty="0" smtClean="0"/>
              <a:t>Establish a policy for ensuring confidentiality.</a:t>
            </a:r>
          </a:p>
          <a:p>
            <a:r>
              <a:rPr lang="en-US" dirty="0" smtClean="0"/>
              <a:t>Incorporate informed consent in practice.</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331837753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p:txBody>
          <a:bodyPr/>
          <a:lstStyle/>
          <a:p>
            <a:r>
              <a:rPr lang="en-US" smtClean="0"/>
              <a:t>Supervision</a:t>
            </a:r>
            <a:endParaRPr lang="en-US" dirty="0" smtClean="0"/>
          </a:p>
        </p:txBody>
      </p:sp>
      <p:sp>
        <p:nvSpPr>
          <p:cNvPr id="394243" name="Rectangle 3"/>
          <p:cNvSpPr>
            <a:spLocks noGrp="1" noChangeArrowheads="1"/>
          </p:cNvSpPr>
          <p:nvPr>
            <p:ph idx="1"/>
          </p:nvPr>
        </p:nvSpPr>
        <p:spPr/>
        <p:txBody>
          <a:bodyPr/>
          <a:lstStyle/>
          <a:p>
            <a:r>
              <a:rPr lang="en-US" dirty="0" smtClean="0"/>
              <a:t>Four major goals of supervision:</a:t>
            </a:r>
          </a:p>
          <a:p>
            <a:pPr lvl="1"/>
            <a:r>
              <a:rPr lang="en-US" dirty="0" smtClean="0"/>
              <a:t>To promote supervisee growth and development</a:t>
            </a:r>
          </a:p>
          <a:p>
            <a:pPr lvl="1"/>
            <a:r>
              <a:rPr lang="en-US" dirty="0"/>
              <a:t>T</a:t>
            </a:r>
            <a:r>
              <a:rPr lang="en-US" dirty="0" smtClean="0"/>
              <a:t>o protect the welfare of the client</a:t>
            </a:r>
          </a:p>
          <a:p>
            <a:pPr lvl="1"/>
            <a:r>
              <a:rPr lang="en-US" dirty="0"/>
              <a:t>T</a:t>
            </a:r>
            <a:r>
              <a:rPr lang="en-US" dirty="0" smtClean="0"/>
              <a:t>o monitor supervisee performance and to serve as a gatekeeper for the profession</a:t>
            </a:r>
          </a:p>
          <a:p>
            <a:pPr lvl="1"/>
            <a:r>
              <a:rPr lang="en-US" dirty="0"/>
              <a:t>T</a:t>
            </a:r>
            <a:r>
              <a:rPr lang="en-US" dirty="0" smtClean="0"/>
              <a:t>o empower the supervisee to self-supervise and carry out these goals as an independent professional </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71654632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p:txBody>
          <a:bodyPr/>
          <a:lstStyle/>
          <a:p>
            <a:r>
              <a:rPr lang="en-US" dirty="0" smtClean="0"/>
              <a:t>Multicultural Issues </a:t>
            </a:r>
            <a:br>
              <a:rPr lang="en-US" dirty="0" smtClean="0"/>
            </a:br>
            <a:r>
              <a:rPr lang="en-US" dirty="0" smtClean="0"/>
              <a:t>in Supervision</a:t>
            </a:r>
          </a:p>
        </p:txBody>
      </p:sp>
      <p:sp>
        <p:nvSpPr>
          <p:cNvPr id="237571" name="Rectangle 3"/>
          <p:cNvSpPr>
            <a:spLocks noGrp="1" noChangeArrowheads="1"/>
          </p:cNvSpPr>
          <p:nvPr>
            <p:ph idx="1"/>
          </p:nvPr>
        </p:nvSpPr>
        <p:spPr/>
        <p:txBody>
          <a:bodyPr/>
          <a:lstStyle/>
          <a:p>
            <a:r>
              <a:rPr lang="en-US" dirty="0" smtClean="0"/>
              <a:t>Dimensions of a good multicultural model:</a:t>
            </a:r>
          </a:p>
          <a:p>
            <a:pPr lvl="1"/>
            <a:r>
              <a:rPr lang="en-US" dirty="0"/>
              <a:t>P</a:t>
            </a:r>
            <a:r>
              <a:rPr lang="en-US" dirty="0" smtClean="0"/>
              <a:t>luralistic philosophy</a:t>
            </a:r>
          </a:p>
          <a:p>
            <a:pPr lvl="1"/>
            <a:r>
              <a:rPr lang="en-US" dirty="0"/>
              <a:t>C</a:t>
            </a:r>
            <a:r>
              <a:rPr lang="en-US" dirty="0" smtClean="0"/>
              <a:t>ultural knowledge</a:t>
            </a:r>
          </a:p>
          <a:p>
            <a:pPr lvl="1"/>
            <a:r>
              <a:rPr lang="en-US" dirty="0"/>
              <a:t>C</a:t>
            </a:r>
            <a:r>
              <a:rPr lang="en-US" dirty="0" smtClean="0"/>
              <a:t>onsciousness raising</a:t>
            </a:r>
          </a:p>
          <a:p>
            <a:pPr lvl="1"/>
            <a:r>
              <a:rPr lang="en-US" dirty="0"/>
              <a:t>E</a:t>
            </a:r>
            <a:r>
              <a:rPr lang="en-US" dirty="0" smtClean="0"/>
              <a:t>xperiential training</a:t>
            </a:r>
          </a:p>
          <a:p>
            <a:pPr lvl="1"/>
            <a:r>
              <a:rPr lang="en-US" dirty="0"/>
              <a:t>C</a:t>
            </a:r>
            <a:r>
              <a:rPr lang="en-US" dirty="0" smtClean="0"/>
              <a:t>ontact with racial and ethnic minorities</a:t>
            </a:r>
          </a:p>
          <a:p>
            <a:pPr lvl="1"/>
            <a:r>
              <a:rPr lang="en-US" dirty="0" smtClean="0"/>
              <a:t>Practicum or internship with culturally diverse populations</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111010108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lstStyle/>
          <a:p>
            <a:r>
              <a:rPr lang="en-US" sz="4000" dirty="0" smtClean="0"/>
              <a:t>Multiple Roles and Relationships </a:t>
            </a:r>
            <a:br>
              <a:rPr lang="en-US" sz="4000" dirty="0" smtClean="0"/>
            </a:br>
            <a:r>
              <a:rPr lang="en-US" sz="4000" dirty="0" smtClean="0"/>
              <a:t>in the Supervisory Process</a:t>
            </a:r>
          </a:p>
        </p:txBody>
      </p:sp>
      <p:sp>
        <p:nvSpPr>
          <p:cNvPr id="238595" name="Rectangle 3"/>
          <p:cNvSpPr>
            <a:spLocks noGrp="1" noChangeArrowheads="1"/>
          </p:cNvSpPr>
          <p:nvPr>
            <p:ph idx="1"/>
          </p:nvPr>
        </p:nvSpPr>
        <p:spPr/>
        <p:txBody>
          <a:bodyPr/>
          <a:lstStyle/>
          <a:p>
            <a:r>
              <a:rPr lang="en-US" dirty="0" smtClean="0"/>
              <a:t>Sexual intimacies during training: </a:t>
            </a:r>
          </a:p>
          <a:p>
            <a:pPr lvl="1"/>
            <a:r>
              <a:rPr lang="en-US" dirty="0"/>
              <a:t>C</a:t>
            </a:r>
            <a:r>
              <a:rPr lang="en-US" dirty="0" smtClean="0"/>
              <a:t>ore issue is difference in power and status </a:t>
            </a:r>
          </a:p>
          <a:p>
            <a:r>
              <a:rPr lang="en-US" dirty="0" smtClean="0"/>
              <a:t>Providing counseling for trainees: </a:t>
            </a:r>
          </a:p>
          <a:p>
            <a:pPr lvl="1"/>
            <a:r>
              <a:rPr lang="en-US" dirty="0"/>
              <a:t>D</a:t>
            </a:r>
            <a:r>
              <a:rPr lang="en-US" dirty="0" smtClean="0"/>
              <a:t>ual relationship standard of ethical conduct should be used </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37455847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Grp="1" noChangeArrowheads="1"/>
          </p:cNvSpPr>
          <p:nvPr>
            <p:ph type="title"/>
          </p:nvPr>
        </p:nvSpPr>
        <p:spPr/>
        <p:txBody>
          <a:bodyPr/>
          <a:lstStyle/>
          <a:p>
            <a:r>
              <a:rPr lang="en-US" dirty="0" smtClean="0"/>
              <a:t>Informed Consent </a:t>
            </a:r>
            <a:br>
              <a:rPr lang="en-US" dirty="0" smtClean="0"/>
            </a:br>
            <a:r>
              <a:rPr lang="en-US" dirty="0" smtClean="0"/>
              <a:t>in Supervision </a:t>
            </a:r>
          </a:p>
        </p:txBody>
      </p:sp>
      <p:sp>
        <p:nvSpPr>
          <p:cNvPr id="395267" name="Rectangle 3"/>
          <p:cNvSpPr>
            <a:spLocks noGrp="1" noChangeArrowheads="1"/>
          </p:cNvSpPr>
          <p:nvPr>
            <p:ph idx="1"/>
          </p:nvPr>
        </p:nvSpPr>
        <p:spPr/>
        <p:txBody>
          <a:bodyPr/>
          <a:lstStyle/>
          <a:p>
            <a:r>
              <a:rPr lang="en-US" dirty="0" smtClean="0"/>
              <a:t>The standard of practice is to incorporate clear informed consent material for supervisees, both orally and in writing. </a:t>
            </a:r>
          </a:p>
          <a:p>
            <a:r>
              <a:rPr lang="en-US" dirty="0" smtClean="0"/>
              <a:t>It is beneficial to discuss the rights of supervisees from the beginning of the supervisory relationship. </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144070105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Grp="1" noChangeArrowheads="1"/>
          </p:cNvSpPr>
          <p:nvPr>
            <p:ph type="title"/>
          </p:nvPr>
        </p:nvSpPr>
        <p:spPr/>
        <p:txBody>
          <a:bodyPr/>
          <a:lstStyle/>
          <a:p>
            <a:r>
              <a:rPr lang="en-US" dirty="0" smtClean="0"/>
              <a:t>Informed Consent </a:t>
            </a:r>
            <a:br>
              <a:rPr lang="en-US" dirty="0" smtClean="0"/>
            </a:br>
            <a:r>
              <a:rPr lang="en-US" dirty="0" smtClean="0"/>
              <a:t>in Supervision </a:t>
            </a:r>
          </a:p>
        </p:txBody>
      </p:sp>
      <p:sp>
        <p:nvSpPr>
          <p:cNvPr id="395267" name="Rectangle 3"/>
          <p:cNvSpPr>
            <a:spLocks noGrp="1" noChangeArrowheads="1"/>
          </p:cNvSpPr>
          <p:nvPr>
            <p:ph idx="1"/>
          </p:nvPr>
        </p:nvSpPr>
        <p:spPr/>
        <p:txBody>
          <a:bodyPr/>
          <a:lstStyle/>
          <a:p>
            <a:r>
              <a:rPr lang="en-US" dirty="0" smtClean="0"/>
              <a:t>When supervisees learn what they can expect in supervision and what to do to achieve success, they are empowered to express expectations, make decisions, and become active participants in the supervisory process.</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36193659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p:txBody>
          <a:bodyPr/>
          <a:lstStyle/>
          <a:p>
            <a:r>
              <a:rPr lang="en-US" dirty="0" smtClean="0"/>
              <a:t>The Supervision Contract </a:t>
            </a:r>
          </a:p>
        </p:txBody>
      </p:sp>
      <p:sp>
        <p:nvSpPr>
          <p:cNvPr id="396291" name="Rectangle 3"/>
          <p:cNvSpPr>
            <a:spLocks noGrp="1" noChangeArrowheads="1"/>
          </p:cNvSpPr>
          <p:nvPr>
            <p:ph idx="1"/>
          </p:nvPr>
        </p:nvSpPr>
        <p:spPr/>
        <p:txBody>
          <a:bodyPr/>
          <a:lstStyle/>
          <a:p>
            <a:r>
              <a:rPr lang="en-US" dirty="0" smtClean="0"/>
              <a:t>The following topics should be included in a supervision contract: </a:t>
            </a:r>
          </a:p>
          <a:p>
            <a:pPr lvl="1"/>
            <a:r>
              <a:rPr lang="en-US" dirty="0" smtClean="0"/>
              <a:t>Supervisor’s background</a:t>
            </a:r>
          </a:p>
          <a:p>
            <a:pPr lvl="1"/>
            <a:r>
              <a:rPr lang="en-US" dirty="0" smtClean="0"/>
              <a:t>Methods to be used in supervision</a:t>
            </a:r>
          </a:p>
          <a:p>
            <a:pPr lvl="1"/>
            <a:r>
              <a:rPr lang="en-US" dirty="0" smtClean="0"/>
              <a:t>Responsibilities and requirements of supervisors</a:t>
            </a:r>
          </a:p>
          <a:p>
            <a:pPr lvl="1"/>
            <a:r>
              <a:rPr lang="en-US" dirty="0" smtClean="0"/>
              <a:t>Supervisee’s responsibilities</a:t>
            </a:r>
          </a:p>
          <a:p>
            <a:pPr lvl="1"/>
            <a:r>
              <a:rPr lang="en-US" dirty="0" smtClean="0"/>
              <a:t>Policies pertaining to confidentiality and privacy</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121201255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p:txBody>
          <a:bodyPr/>
          <a:lstStyle/>
          <a:p>
            <a:r>
              <a:rPr lang="en-US" smtClean="0"/>
              <a:t>The Supervision Contract </a:t>
            </a:r>
          </a:p>
        </p:txBody>
      </p:sp>
      <p:sp>
        <p:nvSpPr>
          <p:cNvPr id="397315" name="Rectangle 3"/>
          <p:cNvSpPr>
            <a:spLocks noGrp="1" noChangeArrowheads="1"/>
          </p:cNvSpPr>
          <p:nvPr>
            <p:ph idx="1"/>
          </p:nvPr>
        </p:nvSpPr>
        <p:spPr/>
        <p:txBody>
          <a:bodyPr/>
          <a:lstStyle/>
          <a:p>
            <a:r>
              <a:rPr lang="en-US" dirty="0"/>
              <a:t>The following topics should be included in a supervision contract: </a:t>
            </a:r>
          </a:p>
          <a:p>
            <a:pPr lvl="1"/>
            <a:r>
              <a:rPr lang="en-US" dirty="0" smtClean="0"/>
              <a:t>Documentation of supervision</a:t>
            </a:r>
          </a:p>
          <a:p>
            <a:pPr lvl="1"/>
            <a:r>
              <a:rPr lang="en-US" dirty="0" smtClean="0"/>
              <a:t>Risks and benefits</a:t>
            </a:r>
          </a:p>
          <a:p>
            <a:pPr lvl="1"/>
            <a:r>
              <a:rPr lang="en-US" dirty="0" smtClean="0"/>
              <a:t>Evaluation of job performance</a:t>
            </a:r>
          </a:p>
          <a:p>
            <a:pPr lvl="1"/>
            <a:r>
              <a:rPr lang="en-US" dirty="0" smtClean="0"/>
              <a:t>Complaint procedures and due process</a:t>
            </a:r>
          </a:p>
          <a:p>
            <a:pPr lvl="1"/>
            <a:r>
              <a:rPr lang="en-US" dirty="0" smtClean="0"/>
              <a:t>Professional development goals</a:t>
            </a:r>
          </a:p>
          <a:p>
            <a:pPr lvl="1"/>
            <a:r>
              <a:rPr lang="en-US" dirty="0" smtClean="0"/>
              <a:t>Duration and termination of the supervision contract </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177333008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r>
              <a:rPr lang="en-US" smtClean="0"/>
              <a:t>Rights of Supervisees</a:t>
            </a:r>
            <a:endParaRPr lang="en-US" dirty="0" smtClean="0"/>
          </a:p>
        </p:txBody>
      </p:sp>
      <p:sp>
        <p:nvSpPr>
          <p:cNvPr id="235523" name="Rectangle 3"/>
          <p:cNvSpPr>
            <a:spLocks noGrp="1" noChangeArrowheads="1"/>
          </p:cNvSpPr>
          <p:nvPr>
            <p:ph idx="1"/>
          </p:nvPr>
        </p:nvSpPr>
        <p:spPr/>
        <p:txBody>
          <a:bodyPr/>
          <a:lstStyle/>
          <a:p>
            <a:r>
              <a:rPr lang="en-US" dirty="0" smtClean="0"/>
              <a:t>Supervisory sessions free from distractions</a:t>
            </a:r>
          </a:p>
          <a:p>
            <a:r>
              <a:rPr lang="en-US" dirty="0" smtClean="0"/>
              <a:t>To be fully informed of supervisor’s approach</a:t>
            </a:r>
          </a:p>
          <a:p>
            <a:r>
              <a:rPr lang="en-US" dirty="0" smtClean="0"/>
              <a:t>Confidentiality with regard to supervisee’s disclosure </a:t>
            </a:r>
          </a:p>
          <a:p>
            <a:r>
              <a:rPr lang="en-US" dirty="0" smtClean="0"/>
              <a:t>Confidentiality with regard to clients except as mandated by law</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418829252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r>
              <a:rPr lang="en-US" smtClean="0"/>
              <a:t>Rights of Supervisees</a:t>
            </a:r>
            <a:endParaRPr lang="en-US" dirty="0" smtClean="0"/>
          </a:p>
        </p:txBody>
      </p:sp>
      <p:sp>
        <p:nvSpPr>
          <p:cNvPr id="235523" name="Rectangle 3"/>
          <p:cNvSpPr>
            <a:spLocks noGrp="1" noChangeArrowheads="1"/>
          </p:cNvSpPr>
          <p:nvPr>
            <p:ph idx="1"/>
          </p:nvPr>
        </p:nvSpPr>
        <p:spPr/>
        <p:txBody>
          <a:bodyPr/>
          <a:lstStyle/>
          <a:p>
            <a:r>
              <a:rPr lang="en-US" dirty="0" smtClean="0"/>
              <a:t>Continual access to records maintained during supervision</a:t>
            </a:r>
          </a:p>
          <a:p>
            <a:r>
              <a:rPr lang="en-US" dirty="0" smtClean="0"/>
              <a:t>To provide feedback to supervisors concerning supervision experience</a:t>
            </a:r>
          </a:p>
          <a:p>
            <a:r>
              <a:rPr lang="en-US" dirty="0" smtClean="0"/>
              <a:t>To seek consultation from other professionals as necessary</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420929233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0487" tIns="44450" rIns="90487" bIns="4445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0487" tIns="44450" rIns="90487" bIns="4445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1444</Words>
  <Application>Microsoft Macintosh PowerPoint</Application>
  <PresentationFormat>On-screen Show (4:3)</PresentationFormat>
  <Paragraphs>193</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Beam</vt:lpstr>
      <vt:lpstr>Issues and Ethics in the Helping Professions,  9th Edition</vt:lpstr>
      <vt:lpstr>Ethical Issues in Supervision</vt:lpstr>
      <vt:lpstr>Supervision</vt:lpstr>
      <vt:lpstr>Informed Consent  in Supervision </vt:lpstr>
      <vt:lpstr>Informed Consent  in Supervision </vt:lpstr>
      <vt:lpstr>The Supervision Contract </vt:lpstr>
      <vt:lpstr>The Supervision Contract </vt:lpstr>
      <vt:lpstr>Rights of Supervisees</vt:lpstr>
      <vt:lpstr>Rights of Supervisees</vt:lpstr>
      <vt:lpstr>Responsibilities of Supervisees</vt:lpstr>
      <vt:lpstr>Responsibilities of Supervisees</vt:lpstr>
      <vt:lpstr>Responsibilities of Supervisees</vt:lpstr>
      <vt:lpstr>Responsibilities of Supervisees</vt:lpstr>
      <vt:lpstr>Responsibilities of Supervisees</vt:lpstr>
      <vt:lpstr>The Supervisor’s Roles  and Responsibilities </vt:lpstr>
      <vt:lpstr>The Supervisor’s Roles  and Responsibilities </vt:lpstr>
      <vt:lpstr>The Supervisor’s Roles  and Responsibilities </vt:lpstr>
      <vt:lpstr>Methods of Supervision </vt:lpstr>
      <vt:lpstr>Methods of Supervision </vt:lpstr>
      <vt:lpstr>Methods of Supervision </vt:lpstr>
      <vt:lpstr>Competence of Supervisors</vt:lpstr>
      <vt:lpstr>Competence of Supervisors</vt:lpstr>
      <vt:lpstr>Legal Aspects of Supervision</vt:lpstr>
      <vt:lpstr>Online Supervision </vt:lpstr>
      <vt:lpstr>Online Supervision </vt:lpstr>
      <vt:lpstr>Risk Management  Practices for Supervisors </vt:lpstr>
      <vt:lpstr>Risk Management  Practices for Supervisors </vt:lpstr>
      <vt:lpstr>Risk Management  Practices for Supervisors </vt:lpstr>
      <vt:lpstr>Risk Management  Practices for Supervisors </vt:lpstr>
      <vt:lpstr>Multicultural Issues  in Supervision</vt:lpstr>
      <vt:lpstr>Multiple Roles and Relationships  in the Supervisory Process</vt:lpstr>
    </vt:vector>
  </TitlesOfParts>
  <Company>Cengage Learning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and Ethics  in the Helping Professions  9th Edition</dc:title>
  <dc:creator>Windows User</dc:creator>
  <cp:lastModifiedBy>Caroline Paltin</cp:lastModifiedBy>
  <cp:revision>4</cp:revision>
  <dcterms:created xsi:type="dcterms:W3CDTF">2013-11-22T20:02:33Z</dcterms:created>
  <dcterms:modified xsi:type="dcterms:W3CDTF">2016-11-30T08:12:54Z</dcterms:modified>
</cp:coreProperties>
</file>