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72" r:id="rId16"/>
    <p:sldId id="26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B1246-2AD8-4E30-B1C3-C327FE06B11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CD3EF-0798-4D09-87F0-6AB222C5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0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4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6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0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9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8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1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22CE8-FF08-4627-B9BD-DB440C6D8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337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i="1" dirty="0" smtClean="0"/>
              <a:t>Issues and Ethics in the Helping Professions</a:t>
            </a:r>
            <a:r>
              <a:rPr lang="en-US" sz="5400" dirty="0" smtClean="0"/>
              <a:t>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5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</a:t>
            </a:r>
            <a:br>
              <a:rPr lang="en-US" dirty="0" smtClean="0"/>
            </a:br>
            <a:r>
              <a:rPr lang="en-US" dirty="0" smtClean="0"/>
              <a:t>Training Therapists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programs have an ethical responsibility to: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creen candidates to protect public from incompetent practitioners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each a range of skills to work with diverse clients</a:t>
            </a:r>
          </a:p>
          <a:p>
            <a:pPr lvl="1"/>
            <a:r>
              <a:rPr lang="en-US" dirty="0" smtClean="0"/>
              <a:t>Provide training in ethics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6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Evaluating Character and Psychological Fitness of Trainees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behaviors of trainees have a direct bearing on their clinical effectiveness, so these factors must be taken into consideration in the evaluation process.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Evaluating Character and Psychological Fitness of Trainees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Character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honesty and integrity with which a person deals with others</a:t>
            </a:r>
          </a:p>
          <a:p>
            <a:r>
              <a:rPr lang="en-US" b="1" dirty="0" smtClean="0"/>
              <a:t>Psychological fitness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emotional or mental stability necessary to practice safely and effectively</a:t>
            </a:r>
          </a:p>
          <a:p>
            <a:pPr lvl="1"/>
            <a:r>
              <a:rPr lang="en-US" dirty="0" smtClean="0"/>
              <a:t>Evidenced by the presence of personality adjustment, absence of psychological disorder, and appropriate use of substances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0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Gatekeeper Role of Faculty </a:t>
            </a:r>
            <a:br>
              <a:rPr lang="en-US" dirty="0" smtClean="0"/>
            </a:br>
            <a:r>
              <a:rPr lang="en-US" dirty="0" smtClean="0"/>
              <a:t>in Promoting Competence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academic faculty in a professional program generally has a gatekeeper’s role, protecting consumers by identifying and intervening with graduate students who exhibit problematic behaviors. </a:t>
            </a:r>
          </a:p>
          <a:p>
            <a:r>
              <a:rPr lang="en-US" dirty="0" smtClean="0"/>
              <a:t>The gatekeeper role is addressed in the ethics codes of most professional organizations.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5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Gatekeeper Role of Faculty </a:t>
            </a:r>
            <a:br>
              <a:rPr lang="en-US" dirty="0" smtClean="0"/>
            </a:br>
            <a:r>
              <a:rPr lang="en-US" dirty="0" smtClean="0"/>
              <a:t>in Promoting Competence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student has good grades but demonstrates substandard interpersonal behavior, indicating serious unresolved conflicts, action needs to be taken.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8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Gatekeeper Role of Faculty </a:t>
            </a:r>
            <a:br>
              <a:rPr lang="en-US" dirty="0" smtClean="0"/>
            </a:br>
            <a:r>
              <a:rPr lang="en-US" dirty="0" smtClean="0"/>
              <a:t>in Promoting Competence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Well-designed gatekeeping procedures appear to improve the effectiveness with which deficient students are identified and prevented from progressing </a:t>
            </a:r>
            <a:r>
              <a:rPr lang="en-US" dirty="0" err="1" smtClean="0"/>
              <a:t>unremediated</a:t>
            </a:r>
            <a:r>
              <a:rPr lang="en-US" dirty="0" smtClean="0"/>
              <a:t> into the counseling profession.</a:t>
            </a:r>
          </a:p>
          <a:p>
            <a:r>
              <a:rPr lang="en-US" dirty="0" smtClean="0"/>
              <a:t>Dismissal from a program is a measure of last resort.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4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and Licensure</a:t>
            </a:r>
            <a:endParaRPr lang="en-US" dirty="0" smtClean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oluntary attempt by a group to promote professional identity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ttempts to verify qualifications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ets minimum standards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not assure quality practice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and Licensure</a:t>
            </a:r>
            <a:endParaRPr lang="en-US" dirty="0" smtClean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Licensure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overns professional practice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ighlights uniqueness of an occupation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estricts both use of title and practice of occupation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2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Competence and Training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6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Competence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codes of ethics on competence have common themes.</a:t>
            </a:r>
          </a:p>
          <a:p>
            <a:r>
              <a:rPr lang="en-US" dirty="0" smtClean="0"/>
              <a:t>Counselors practice only within the boundaries of competence, based on:</a:t>
            </a:r>
          </a:p>
          <a:p>
            <a:pPr lvl="1"/>
            <a:r>
              <a:rPr lang="en-US" sz="2700" dirty="0" smtClean="0"/>
              <a:t>Education</a:t>
            </a:r>
          </a:p>
          <a:p>
            <a:pPr lvl="1"/>
            <a:r>
              <a:rPr lang="en-US" sz="2700" dirty="0" smtClean="0"/>
              <a:t>Training</a:t>
            </a:r>
          </a:p>
          <a:p>
            <a:pPr lvl="1"/>
            <a:r>
              <a:rPr lang="en-US" sz="2700" dirty="0" smtClean="0"/>
              <a:t>Supervised experience</a:t>
            </a:r>
          </a:p>
          <a:p>
            <a:pPr lvl="1"/>
            <a:r>
              <a:rPr lang="en-US" sz="2700" dirty="0"/>
              <a:t>S</a:t>
            </a:r>
            <a:r>
              <a:rPr lang="en-US" sz="2700" dirty="0" smtClean="0"/>
              <a:t>tate and national professional credentials</a:t>
            </a:r>
          </a:p>
          <a:p>
            <a:pPr lvl="1"/>
            <a:r>
              <a:rPr lang="en-US" sz="2700" dirty="0"/>
              <a:t>A</a:t>
            </a:r>
            <a:r>
              <a:rPr lang="en-US" sz="2700" dirty="0" smtClean="0"/>
              <a:t>ppropriate professional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Competence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approaches are most effective when they integrate both formative and summative evaluations.</a:t>
            </a:r>
          </a:p>
          <a:p>
            <a:r>
              <a:rPr lang="en-US" dirty="0" smtClean="0"/>
              <a:t>Formative assessment is a developmentally informed process that provides useful feedback during one’s training and throughout one’s professional career.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6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Competence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Summative assessment is an end point evaluation typically completed at the end of a professional program or when applying for licensure status.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8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or Upgrading Skills</a:t>
            </a:r>
            <a:endParaRPr lang="en-US" dirty="0" smtClean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colleagues or professionals who have more experience.</a:t>
            </a:r>
          </a:p>
          <a:p>
            <a:r>
              <a:rPr lang="en-US" dirty="0" smtClean="0"/>
              <a:t>Seek consultation before moving outside areas in which you have received education and training.</a:t>
            </a:r>
          </a:p>
          <a:p>
            <a:r>
              <a:rPr lang="en-US" dirty="0" smtClean="0"/>
              <a:t>Learn new skills by attending conferences, reading professional articles, taking courses, and participating in workshops.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Referrals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need to refer a client if the resources are limited in the setting in which you work.</a:t>
            </a:r>
          </a:p>
          <a:p>
            <a:pPr lvl="1"/>
            <a:r>
              <a:rPr lang="en-US" dirty="0" smtClean="0"/>
              <a:t>You may also need to refer a client if the boundaries of your professional role restrict you from delivering the services your client needs.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9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Referrals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Referring a client because of a conflict with your value system is not an ethically acceptable reason for a referral.</a:t>
            </a:r>
          </a:p>
          <a:p>
            <a:r>
              <a:rPr lang="en-US" dirty="0" smtClean="0"/>
              <a:t>Consider a referral as a final intervention after you have exhausted other interventions including consulting.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</a:t>
            </a:r>
            <a:br>
              <a:rPr lang="en-US" dirty="0" smtClean="0"/>
            </a:br>
            <a:r>
              <a:rPr lang="en-US" dirty="0" smtClean="0"/>
              <a:t>Training Therapists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programs have an ethical responsibility to:</a:t>
            </a:r>
          </a:p>
          <a:p>
            <a:pPr lvl="1"/>
            <a:r>
              <a:rPr lang="en-US" dirty="0" smtClean="0"/>
              <a:t>Establish clear selection criteria</a:t>
            </a:r>
          </a:p>
          <a:p>
            <a:pPr lvl="1"/>
            <a:r>
              <a:rPr lang="en-US" dirty="0" smtClean="0"/>
              <a:t>Provide exposure to major contemporary counseling theories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each students strengths and limitations of theories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ombine academic and personal learning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4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752</Words>
  <Application>Microsoft Macintosh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Beam</vt:lpstr>
      <vt:lpstr>Issues and Ethics in the Helping Professions,  9th Edition</vt:lpstr>
      <vt:lpstr>Professional Competence and Training</vt:lpstr>
      <vt:lpstr>Perspectives on Competence</vt:lpstr>
      <vt:lpstr>Assessment of Competence</vt:lpstr>
      <vt:lpstr>Assessment of Competence</vt:lpstr>
      <vt:lpstr>Developing or Upgrading Skills</vt:lpstr>
      <vt:lpstr>Making Referrals</vt:lpstr>
      <vt:lpstr>Making Referrals</vt:lpstr>
      <vt:lpstr>Ethical Issues in  Training Therapists</vt:lpstr>
      <vt:lpstr>Ethical Issues in  Training Therapists</vt:lpstr>
      <vt:lpstr>Evaluating Character and Psychological Fitness of Trainees</vt:lpstr>
      <vt:lpstr>Evaluating Character and Psychological Fitness of Trainees</vt:lpstr>
      <vt:lpstr>Gatekeeper Role of Faculty  in Promoting Competence</vt:lpstr>
      <vt:lpstr>Gatekeeper Role of Faculty  in Promoting Competence</vt:lpstr>
      <vt:lpstr>Gatekeeper Role of Faculty  in Promoting Competence</vt:lpstr>
      <vt:lpstr>Certification and Licensure</vt:lpstr>
      <vt:lpstr>Certification and Licensure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3</cp:revision>
  <dcterms:created xsi:type="dcterms:W3CDTF">2013-11-22T20:01:10Z</dcterms:created>
  <dcterms:modified xsi:type="dcterms:W3CDTF">2016-11-29T22:15:10Z</dcterms:modified>
</cp:coreProperties>
</file>