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74" r:id="rId5"/>
    <p:sldId id="260" r:id="rId6"/>
    <p:sldId id="275" r:id="rId7"/>
    <p:sldId id="261" r:id="rId8"/>
    <p:sldId id="262" r:id="rId9"/>
    <p:sldId id="263" r:id="rId10"/>
    <p:sldId id="276" r:id="rId11"/>
    <p:sldId id="264" r:id="rId12"/>
    <p:sldId id="265" r:id="rId13"/>
    <p:sldId id="266" r:id="rId14"/>
    <p:sldId id="277" r:id="rId15"/>
    <p:sldId id="267" r:id="rId16"/>
    <p:sldId id="278" r:id="rId17"/>
    <p:sldId id="268" r:id="rId18"/>
    <p:sldId id="279" r:id="rId19"/>
    <p:sldId id="269" r:id="rId20"/>
    <p:sldId id="270" r:id="rId21"/>
    <p:sldId id="271" r:id="rId22"/>
    <p:sldId id="280" r:id="rId23"/>
    <p:sldId id="281"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3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20B83D-3059-48E6-B958-53DA801B9732}" type="datetimeFigureOut">
              <a:rPr lang="en-US" smtClean="0"/>
              <a:t>11/30/16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8F2FD3-7041-4A80-BD24-62E0CC737572}" type="slidenum">
              <a:rPr lang="en-US" smtClean="0"/>
              <a:t>‹#›</a:t>
            </a:fld>
            <a:endParaRPr lang="en-US"/>
          </a:p>
        </p:txBody>
      </p:sp>
    </p:spTree>
    <p:extLst>
      <p:ext uri="{BB962C8B-B14F-4D97-AF65-F5344CB8AC3E}">
        <p14:creationId xmlns:p14="http://schemas.microsoft.com/office/powerpoint/2010/main" val="2613692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04EF0C-DC82-4EDC-B6A2-56A8DDA342B4}" type="slidenum">
              <a:rPr lang="en-US">
                <a:solidFill>
                  <a:prstClr val="black"/>
                </a:solidFill>
                <a:latin typeface="Times" charset="0"/>
              </a:rPr>
              <a:pPr/>
              <a:t>1</a:t>
            </a:fld>
            <a:endParaRPr lang="en-US">
              <a:solidFill>
                <a:prstClr val="black"/>
              </a:solidFill>
              <a:latin typeface="Times" charset="0"/>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1"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3"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5"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7"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543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154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1A03C703-5CF0-446B-8C1F-F717EE7701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3207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3305212F-EE47-4F47-ACCF-E5F8E1D8B18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26842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D4F031FA-3937-44EE-BADC-2291279F3E8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546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66B2CE9B-1E90-45EB-BBD2-BE39137454E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7516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CE19F96D-4EA7-41F8-9DD4-313E2E4427A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5848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46861D64-B819-4A46-97B1-1E9445A9205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6415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BBEA9EDD-C75C-4F7E-9E8D-333F92C724E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9289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074E8DB4-2516-4995-B9A4-44DFF9CE30C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1229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B6CB5034-A144-40FC-9F0F-457C42F1745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4463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AE2C552F-29D2-4644-A342-71360922A74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5807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C786440-DD53-4DF6-A9ED-EDF7E42DF31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628097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3143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35"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37"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8"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0"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2"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4"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3143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3144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44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44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4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3144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3144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fld id="{91922CE8-FF08-4627-B9BD-DB440C6D8BED}"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28256219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sz="5400" i="1" dirty="0" smtClean="0"/>
              <a:t>Issues and Ethics in the Helping Professions</a:t>
            </a:r>
            <a:r>
              <a:rPr lang="en-US" sz="5400" dirty="0" smtClean="0"/>
              <a:t>, </a:t>
            </a:r>
            <a:br>
              <a:rPr lang="en-US" sz="5400" dirty="0" smtClean="0"/>
            </a:br>
            <a:r>
              <a:rPr lang="en-US" sz="5400" dirty="0" smtClean="0"/>
              <a:t>9th Edition</a:t>
            </a:r>
          </a:p>
        </p:txBody>
      </p:sp>
      <p:sp>
        <p:nvSpPr>
          <p:cNvPr id="2053" name="Rectangle 5"/>
          <p:cNvSpPr>
            <a:spLocks noGrp="1" noChangeArrowheads="1"/>
          </p:cNvSpPr>
          <p:nvPr>
            <p:ph type="subTitle" sz="quarter" idx="1"/>
          </p:nvPr>
        </p:nvSpPr>
        <p:spPr/>
        <p:txBody>
          <a:bodyPr/>
          <a:lstStyle/>
          <a:p>
            <a:r>
              <a:rPr lang="en-US" sz="2400" dirty="0" smtClean="0"/>
              <a:t>by Gerald Corey, Marianne Schneider Corey, Cindy Corey, and Patrick </a:t>
            </a:r>
            <a:r>
              <a:rPr lang="en-US" sz="2400" dirty="0" err="1" smtClean="0"/>
              <a:t>Callanan</a:t>
            </a:r>
            <a:endParaRPr lang="en-US" sz="2400" dirty="0" smtClean="0"/>
          </a:p>
          <a:p>
            <a:r>
              <a:rPr lang="en-US" sz="2400" dirty="0" smtClean="0"/>
              <a:t> </a:t>
            </a:r>
            <a:r>
              <a:rPr lang="en-US" sz="2000" dirty="0" smtClean="0"/>
              <a:t>with Michelle </a:t>
            </a:r>
            <a:r>
              <a:rPr lang="en-US" sz="2000" dirty="0" err="1" smtClean="0"/>
              <a:t>Muratori</a:t>
            </a:r>
            <a:r>
              <a:rPr lang="en-US" sz="2000" dirty="0" smtClean="0"/>
              <a:t>, </a:t>
            </a:r>
            <a:r>
              <a:rPr lang="en-US" sz="2000" i="1" dirty="0" smtClean="0"/>
              <a:t>Johns Hopkins University</a:t>
            </a:r>
            <a:endParaRPr lang="en-US" sz="2400" i="1" dirty="0" smtClean="0"/>
          </a:p>
        </p:txBody>
      </p:sp>
      <p:sp>
        <p:nvSpPr>
          <p:cNvPr id="2" name="Footer Placeholder 1"/>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34398573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dirty="0" smtClean="0"/>
              <a:t>Managing Multiple Relationships: Small Community </a:t>
            </a:r>
          </a:p>
        </p:txBody>
      </p:sp>
      <p:sp>
        <p:nvSpPr>
          <p:cNvPr id="386051" name="Rectangle 3"/>
          <p:cNvSpPr>
            <a:spLocks noGrp="1" noChangeArrowheads="1"/>
          </p:cNvSpPr>
          <p:nvPr>
            <p:ph idx="1"/>
          </p:nvPr>
        </p:nvSpPr>
        <p:spPr/>
        <p:txBody>
          <a:bodyPr/>
          <a:lstStyle/>
          <a:p>
            <a:r>
              <a:rPr lang="en-US" dirty="0" smtClean="0"/>
              <a:t>If these practitioners isolate themselves from the surrounding community, they are likely to alienate potential clients and thus reduce their effectiveness in the settings where they work.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2318966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dirty="0" smtClean="0"/>
              <a:t>Prior to Establishing </a:t>
            </a:r>
            <a:br>
              <a:rPr lang="en-US" dirty="0" smtClean="0"/>
            </a:br>
            <a:r>
              <a:rPr lang="en-US" dirty="0" smtClean="0"/>
              <a:t>a Bartering Relationship</a:t>
            </a:r>
          </a:p>
        </p:txBody>
      </p:sp>
      <p:sp>
        <p:nvSpPr>
          <p:cNvPr id="225283" name="Rectangle 3"/>
          <p:cNvSpPr>
            <a:spLocks noGrp="1" noChangeArrowheads="1"/>
          </p:cNvSpPr>
          <p:nvPr>
            <p:ph idx="1"/>
          </p:nvPr>
        </p:nvSpPr>
        <p:spPr/>
        <p:txBody>
          <a:bodyPr/>
          <a:lstStyle/>
          <a:p>
            <a:r>
              <a:rPr lang="en-US" dirty="0" smtClean="0"/>
              <a:t>Evaluate whether it puts you at risk of impaired professional judgment</a:t>
            </a:r>
          </a:p>
          <a:p>
            <a:r>
              <a:rPr lang="en-US" dirty="0" smtClean="0"/>
              <a:t>Determine the value of goods or services in a collaborative fashion</a:t>
            </a:r>
          </a:p>
          <a:p>
            <a:r>
              <a:rPr lang="en-US" dirty="0" smtClean="0"/>
              <a:t>Determine appropriate length of time for arrangement</a:t>
            </a:r>
          </a:p>
          <a:p>
            <a:r>
              <a:rPr lang="en-US" dirty="0" smtClean="0"/>
              <a:t>Document arrangement and consult with experienced colleagues or supervisors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2421870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dirty="0" smtClean="0"/>
              <a:t>Bartering</a:t>
            </a:r>
          </a:p>
        </p:txBody>
      </p:sp>
      <p:sp>
        <p:nvSpPr>
          <p:cNvPr id="226307" name="Rectangle 3"/>
          <p:cNvSpPr>
            <a:spLocks noGrp="1" noChangeArrowheads="1"/>
          </p:cNvSpPr>
          <p:nvPr>
            <p:ph idx="1"/>
          </p:nvPr>
        </p:nvSpPr>
        <p:spPr/>
        <p:txBody>
          <a:bodyPr/>
          <a:lstStyle/>
          <a:p>
            <a:r>
              <a:rPr lang="en-US" dirty="0" smtClean="0"/>
              <a:t>Guidelines to clarify barter arrangements:</a:t>
            </a:r>
          </a:p>
          <a:p>
            <a:pPr lvl="1"/>
            <a:r>
              <a:rPr lang="en-US" dirty="0" smtClean="0"/>
              <a:t>Minimize unique financial arrangements</a:t>
            </a:r>
          </a:p>
          <a:p>
            <a:pPr lvl="1"/>
            <a:r>
              <a:rPr lang="en-US" dirty="0" smtClean="0"/>
              <a:t>If bartering is used, it is better to exchange goods rather than services</a:t>
            </a:r>
          </a:p>
          <a:p>
            <a:pPr lvl="1"/>
            <a:r>
              <a:rPr lang="en-US" dirty="0" smtClean="0"/>
              <a:t>Both therapist and client should have a written agreement for the compensation by bartering </a:t>
            </a:r>
          </a:p>
          <a:p>
            <a:pPr lvl="1"/>
            <a:r>
              <a:rPr lang="en-US" dirty="0" smtClean="0"/>
              <a:t>If a misunderstanding develops, the matter should be dealt with by a mediator, not by you and your client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6391702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smtClean="0"/>
              <a:t>Accepting Gifts</a:t>
            </a:r>
          </a:p>
        </p:txBody>
      </p:sp>
      <p:sp>
        <p:nvSpPr>
          <p:cNvPr id="380931" name="Rectangle 3"/>
          <p:cNvSpPr>
            <a:spLocks noGrp="1" noChangeArrowheads="1"/>
          </p:cNvSpPr>
          <p:nvPr>
            <p:ph idx="1"/>
          </p:nvPr>
        </p:nvSpPr>
        <p:spPr/>
        <p:txBody>
          <a:bodyPr/>
          <a:lstStyle/>
          <a:p>
            <a:r>
              <a:rPr lang="en-US" dirty="0" smtClean="0"/>
              <a:t>When deciding whether or not to accept a gift from a client, ask yourself:</a:t>
            </a:r>
          </a:p>
          <a:p>
            <a:pPr lvl="1"/>
            <a:r>
              <a:rPr lang="en-US" dirty="0" smtClean="0"/>
              <a:t>What is the monetary value of the gift?</a:t>
            </a:r>
          </a:p>
          <a:p>
            <a:pPr lvl="1"/>
            <a:r>
              <a:rPr lang="en-US" dirty="0" smtClean="0"/>
              <a:t>What are the clinical implications of accepting or rejecting the gift?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5512458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smtClean="0"/>
              <a:t>Accepting Gifts</a:t>
            </a:r>
          </a:p>
        </p:txBody>
      </p:sp>
      <p:sp>
        <p:nvSpPr>
          <p:cNvPr id="380931" name="Rectangle 3"/>
          <p:cNvSpPr>
            <a:spLocks noGrp="1" noChangeArrowheads="1"/>
          </p:cNvSpPr>
          <p:nvPr>
            <p:ph idx="1"/>
          </p:nvPr>
        </p:nvSpPr>
        <p:spPr/>
        <p:txBody>
          <a:bodyPr/>
          <a:lstStyle/>
          <a:p>
            <a:r>
              <a:rPr lang="en-US" dirty="0" smtClean="0"/>
              <a:t>When deciding whether or not to accept a gift from a client, ask yourself:</a:t>
            </a:r>
          </a:p>
          <a:p>
            <a:pPr lvl="1"/>
            <a:r>
              <a:rPr lang="en-US" dirty="0" smtClean="0"/>
              <a:t>When in the therapy process is the offering of a gift occurring?</a:t>
            </a:r>
          </a:p>
          <a:p>
            <a:pPr lvl="1"/>
            <a:r>
              <a:rPr lang="en-US" dirty="0" smtClean="0"/>
              <a:t>What are my motivations for accepting or rejecting a gift?</a:t>
            </a:r>
          </a:p>
          <a:p>
            <a:pPr lvl="1"/>
            <a:r>
              <a:rPr lang="en-US" dirty="0" smtClean="0"/>
              <a:t>What are the cultural implications of offering a gift?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3380271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dirty="0" smtClean="0"/>
              <a:t>Disadvantages of </a:t>
            </a:r>
            <a:br>
              <a:rPr lang="en-US" dirty="0" smtClean="0"/>
            </a:br>
            <a:r>
              <a:rPr lang="en-US" dirty="0" smtClean="0"/>
              <a:t>Socializing with Clients</a:t>
            </a:r>
          </a:p>
        </p:txBody>
      </p:sp>
      <p:sp>
        <p:nvSpPr>
          <p:cNvPr id="381955" name="Rectangle 3"/>
          <p:cNvSpPr>
            <a:spLocks noGrp="1" noChangeArrowheads="1"/>
          </p:cNvSpPr>
          <p:nvPr>
            <p:ph idx="1"/>
          </p:nvPr>
        </p:nvSpPr>
        <p:spPr/>
        <p:txBody>
          <a:bodyPr/>
          <a:lstStyle/>
          <a:p>
            <a:r>
              <a:rPr lang="en-US" dirty="0" smtClean="0"/>
              <a:t>Therapists may not challenge clients they know socially because of a need to be liked and accepted by the client.</a:t>
            </a:r>
          </a:p>
          <a:p>
            <a:r>
              <a:rPr lang="en-US" dirty="0" smtClean="0"/>
              <a:t>Counselors’ own needs may be enmeshed with those of their clients to the point that objectivity is lost.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8199271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dirty="0" smtClean="0"/>
              <a:t>Disadvantages of </a:t>
            </a:r>
            <a:br>
              <a:rPr lang="en-US" dirty="0" smtClean="0"/>
            </a:br>
            <a:r>
              <a:rPr lang="en-US" dirty="0" smtClean="0"/>
              <a:t>Socializing with Clients</a:t>
            </a:r>
          </a:p>
        </p:txBody>
      </p:sp>
      <p:sp>
        <p:nvSpPr>
          <p:cNvPr id="381955" name="Rectangle 3"/>
          <p:cNvSpPr>
            <a:spLocks noGrp="1" noChangeArrowheads="1"/>
          </p:cNvSpPr>
          <p:nvPr>
            <p:ph idx="1"/>
          </p:nvPr>
        </p:nvSpPr>
        <p:spPr/>
        <p:txBody>
          <a:bodyPr/>
          <a:lstStyle/>
          <a:p>
            <a:r>
              <a:rPr lang="en-US" dirty="0" smtClean="0"/>
              <a:t>Counselors are at greater risk of exploiting clients because of the power differential in the therapeutic relationship. </a:t>
            </a:r>
          </a:p>
          <a:p>
            <a:r>
              <a:rPr lang="en-US" dirty="0" smtClean="0"/>
              <a:t>Former clients may need you more as a therapist at some future time than as a friend.</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6765859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smtClean="0"/>
              <a:t>Sexual Attractions in Therapy</a:t>
            </a:r>
            <a:endParaRPr lang="en-US" dirty="0" smtClean="0"/>
          </a:p>
        </p:txBody>
      </p:sp>
      <p:sp>
        <p:nvSpPr>
          <p:cNvPr id="382979" name="Rectangle 3"/>
          <p:cNvSpPr>
            <a:spLocks noGrp="1" noChangeArrowheads="1"/>
          </p:cNvSpPr>
          <p:nvPr>
            <p:ph idx="1"/>
          </p:nvPr>
        </p:nvSpPr>
        <p:spPr/>
        <p:txBody>
          <a:bodyPr/>
          <a:lstStyle/>
          <a:p>
            <a:r>
              <a:rPr lang="en-US" dirty="0" smtClean="0"/>
              <a:t>Attraction to clients is a prevalent experience among both male and female therapists.</a:t>
            </a:r>
          </a:p>
          <a:p>
            <a:r>
              <a:rPr lang="en-US" dirty="0" smtClean="0"/>
              <a:t>Simply experiencing sexual attraction to a client, without acting on it, makes the majority of therapists feel guilty, anxious, and confused.</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2441647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smtClean="0"/>
              <a:t>Sexual Attractions in Therapy</a:t>
            </a:r>
            <a:endParaRPr lang="en-US" dirty="0" smtClean="0"/>
          </a:p>
        </p:txBody>
      </p:sp>
      <p:sp>
        <p:nvSpPr>
          <p:cNvPr id="382979" name="Rectangle 3"/>
          <p:cNvSpPr>
            <a:spLocks noGrp="1" noChangeArrowheads="1"/>
          </p:cNvSpPr>
          <p:nvPr>
            <p:ph idx="1"/>
          </p:nvPr>
        </p:nvSpPr>
        <p:spPr/>
        <p:txBody>
          <a:bodyPr/>
          <a:lstStyle/>
          <a:p>
            <a:r>
              <a:rPr lang="en-US" dirty="0" smtClean="0"/>
              <a:t>There is a distinction between finding a client sexually attractive and being preoccupied with this attraction. </a:t>
            </a:r>
          </a:p>
          <a:p>
            <a:r>
              <a:rPr lang="en-US" dirty="0" smtClean="0"/>
              <a:t>Neglecting to attend to family-of-origin issues can lead to blind spots such as being attracted to clients.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4516037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dirty="0" smtClean="0"/>
              <a:t>Dealing with Sexual Attractions</a:t>
            </a:r>
          </a:p>
        </p:txBody>
      </p:sp>
      <p:sp>
        <p:nvSpPr>
          <p:cNvPr id="387075" name="Rectangle 3"/>
          <p:cNvSpPr>
            <a:spLocks noGrp="1" noChangeArrowheads="1"/>
          </p:cNvSpPr>
          <p:nvPr>
            <p:ph idx="1"/>
          </p:nvPr>
        </p:nvSpPr>
        <p:spPr/>
        <p:txBody>
          <a:bodyPr/>
          <a:lstStyle/>
          <a:p>
            <a:r>
              <a:rPr lang="en-US" dirty="0" smtClean="0"/>
              <a:t>To minimize the likelihood of sexual transgressions:</a:t>
            </a:r>
          </a:p>
          <a:p>
            <a:pPr lvl="1"/>
            <a:r>
              <a:rPr lang="en-US" dirty="0" smtClean="0"/>
              <a:t>Learn to recognize sexual attractions and how to deal with these feelings constructively and therapeutically.</a:t>
            </a:r>
          </a:p>
          <a:p>
            <a:pPr lvl="1"/>
            <a:r>
              <a:rPr lang="en-US" dirty="0" smtClean="0"/>
              <a:t>Seek professional support during times of loss or crisis.</a:t>
            </a:r>
          </a:p>
          <a:p>
            <a:pPr lvl="1"/>
            <a:r>
              <a:rPr lang="en-US" dirty="0" smtClean="0"/>
              <a:t>Examine and monitor feelings and behaviors toward clients continually.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1867493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a:xfrm>
            <a:off x="722313" y="4014787"/>
            <a:ext cx="7772400" cy="1362075"/>
          </a:xfrm>
        </p:spPr>
        <p:txBody>
          <a:bodyPr/>
          <a:lstStyle/>
          <a:p>
            <a:r>
              <a:rPr lang="en-US" dirty="0" smtClean="0"/>
              <a:t>Managing Boundaries and Multiple Relationships</a:t>
            </a:r>
          </a:p>
        </p:txBody>
      </p:sp>
      <p:sp>
        <p:nvSpPr>
          <p:cNvPr id="444419" name="Rectangle 3"/>
          <p:cNvSpPr>
            <a:spLocks noGrp="1" noChangeArrowheads="1"/>
          </p:cNvSpPr>
          <p:nvPr>
            <p:ph type="body" idx="1"/>
          </p:nvPr>
        </p:nvSpPr>
        <p:spPr>
          <a:xfrm>
            <a:off x="722313" y="2514600"/>
            <a:ext cx="7772400" cy="1500187"/>
          </a:xfrm>
        </p:spPr>
        <p:txBody>
          <a:bodyPr/>
          <a:lstStyle/>
          <a:p>
            <a:r>
              <a:rPr lang="en-US" dirty="0" smtClean="0"/>
              <a:t>Chapter 7</a:t>
            </a:r>
          </a:p>
        </p:txBody>
      </p:sp>
      <p:sp>
        <p:nvSpPr>
          <p:cNvPr id="4"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739661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smtClean="0"/>
              <a:t>Dealing with Sexual Attractions</a:t>
            </a:r>
            <a:endParaRPr lang="en-US" dirty="0" smtClean="0"/>
          </a:p>
        </p:txBody>
      </p:sp>
      <p:sp>
        <p:nvSpPr>
          <p:cNvPr id="388099" name="Rectangle 3"/>
          <p:cNvSpPr>
            <a:spLocks noGrp="1" noChangeArrowheads="1"/>
          </p:cNvSpPr>
          <p:nvPr>
            <p:ph idx="1"/>
          </p:nvPr>
        </p:nvSpPr>
        <p:spPr/>
        <p:txBody>
          <a:bodyPr/>
          <a:lstStyle/>
          <a:p>
            <a:r>
              <a:rPr lang="en-US" dirty="0"/>
              <a:t>To minimize the likelihood of sexual transgressions:</a:t>
            </a:r>
          </a:p>
          <a:p>
            <a:pPr lvl="1"/>
            <a:r>
              <a:rPr lang="en-US" dirty="0"/>
              <a:t>Know the difference between having sexual attraction to clients and acting on this attraction.</a:t>
            </a:r>
          </a:p>
          <a:p>
            <a:pPr lvl="1"/>
            <a:r>
              <a:rPr lang="en-US" dirty="0" smtClean="0"/>
              <a:t>Learn about the possible adverse consequences for clients and therapists who engage in sexual activity.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9562530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smtClean="0"/>
              <a:t>Dealing with Sexual Attractions</a:t>
            </a:r>
            <a:endParaRPr lang="en-US" dirty="0" smtClean="0"/>
          </a:p>
        </p:txBody>
      </p:sp>
      <p:sp>
        <p:nvSpPr>
          <p:cNvPr id="389123" name="Rectangle 3"/>
          <p:cNvSpPr>
            <a:spLocks noGrp="1" noChangeArrowheads="1"/>
          </p:cNvSpPr>
          <p:nvPr>
            <p:ph idx="1"/>
          </p:nvPr>
        </p:nvSpPr>
        <p:spPr/>
        <p:txBody>
          <a:bodyPr/>
          <a:lstStyle/>
          <a:p>
            <a:r>
              <a:rPr lang="en-US" dirty="0"/>
              <a:t>To minimize the likelihood of sexual transgressions:</a:t>
            </a:r>
          </a:p>
          <a:p>
            <a:pPr lvl="1"/>
            <a:r>
              <a:rPr lang="en-US" dirty="0" smtClean="0"/>
              <a:t>Establish </a:t>
            </a:r>
            <a:r>
              <a:rPr lang="en-US" dirty="0"/>
              <a:t>and maintain clear boundaries when a client makes sexual advances toward you.</a:t>
            </a:r>
          </a:p>
          <a:p>
            <a:pPr lvl="1"/>
            <a:r>
              <a:rPr lang="en-US" dirty="0"/>
              <a:t>Terminate the therapeutic relationship when sexual feelings obscure objectivity.</a:t>
            </a:r>
          </a:p>
          <a:p>
            <a:pPr lvl="1"/>
            <a:r>
              <a:rPr lang="en-US" dirty="0"/>
              <a:t>Recognize that direct explicit disclosures of sexual feelings can run the risk of harming clients and may therefore be unethical</a:t>
            </a:r>
            <a:r>
              <a:rPr lang="en-US" dirty="0" smtClean="0"/>
              <a: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7143683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smtClean="0"/>
              <a:t>Dealing with Sexual Attractions</a:t>
            </a:r>
            <a:endParaRPr lang="en-US" dirty="0" smtClean="0"/>
          </a:p>
        </p:txBody>
      </p:sp>
      <p:sp>
        <p:nvSpPr>
          <p:cNvPr id="389123" name="Rectangle 3"/>
          <p:cNvSpPr>
            <a:spLocks noGrp="1" noChangeArrowheads="1"/>
          </p:cNvSpPr>
          <p:nvPr>
            <p:ph idx="1"/>
          </p:nvPr>
        </p:nvSpPr>
        <p:spPr/>
        <p:txBody>
          <a:bodyPr/>
          <a:lstStyle/>
          <a:p>
            <a:r>
              <a:rPr lang="en-US" dirty="0"/>
              <a:t>To minimize the likelihood of sexual transgressions:</a:t>
            </a:r>
          </a:p>
          <a:p>
            <a:pPr lvl="1"/>
            <a:r>
              <a:rPr lang="en-US" dirty="0" smtClean="0"/>
              <a:t>Rather than making any explicit communication of sexual feelings for clients, acknowledge caring and warmth within the therapeutic relationship.</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9350035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smtClean="0"/>
              <a:t>Dealing with Sexual Attractions</a:t>
            </a:r>
            <a:endParaRPr lang="en-US" dirty="0" smtClean="0"/>
          </a:p>
        </p:txBody>
      </p:sp>
      <p:sp>
        <p:nvSpPr>
          <p:cNvPr id="389123" name="Rectangle 3"/>
          <p:cNvSpPr>
            <a:spLocks noGrp="1" noChangeArrowheads="1"/>
          </p:cNvSpPr>
          <p:nvPr>
            <p:ph idx="1"/>
          </p:nvPr>
        </p:nvSpPr>
        <p:spPr/>
        <p:txBody>
          <a:bodyPr/>
          <a:lstStyle/>
          <a:p>
            <a:r>
              <a:rPr lang="en-US" dirty="0"/>
              <a:t>To minimize the likelihood of sexual transgressions:</a:t>
            </a:r>
          </a:p>
          <a:p>
            <a:pPr lvl="1"/>
            <a:r>
              <a:rPr lang="en-US" dirty="0" smtClean="0"/>
              <a:t>Practice a risk management approach (e.g., be aware of timing and the location of scheduled appointments, non-erotic touch, and general self-disclosure).</a:t>
            </a:r>
          </a:p>
          <a:p>
            <a:pPr lvl="1"/>
            <a:r>
              <a:rPr lang="en-US" dirty="0" smtClean="0"/>
              <a:t>Be open to using supervision, consultation, and personal therapy throughout your career.</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5183100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7" name="Rectangle 5"/>
          <p:cNvSpPr>
            <a:spLocks noGrp="1" noChangeArrowheads="1"/>
          </p:cNvSpPr>
          <p:nvPr>
            <p:ph type="title"/>
          </p:nvPr>
        </p:nvSpPr>
        <p:spPr/>
        <p:txBody>
          <a:bodyPr/>
          <a:lstStyle/>
          <a:p>
            <a:r>
              <a:rPr lang="en-US" smtClean="0"/>
              <a:t>Harmful Effects of Sexual Contact With Clients </a:t>
            </a:r>
          </a:p>
        </p:txBody>
      </p:sp>
      <p:sp>
        <p:nvSpPr>
          <p:cNvPr id="228358" name="Rectangle 6"/>
          <p:cNvSpPr>
            <a:spLocks noGrp="1" noChangeArrowheads="1"/>
          </p:cNvSpPr>
          <p:nvPr>
            <p:ph idx="1"/>
          </p:nvPr>
        </p:nvSpPr>
        <p:spPr/>
        <p:txBody>
          <a:bodyPr/>
          <a:lstStyle/>
          <a:p>
            <a:r>
              <a:rPr lang="en-US" dirty="0" smtClean="0"/>
              <a:t>Clients who are the victims of sexual misconduct suffer dire consequences: </a:t>
            </a:r>
          </a:p>
          <a:p>
            <a:pPr lvl="1"/>
            <a:r>
              <a:rPr lang="en-US" dirty="0" smtClean="0"/>
              <a:t>Distrust of the opposite sex</a:t>
            </a:r>
          </a:p>
          <a:p>
            <a:pPr lvl="1"/>
            <a:r>
              <a:rPr lang="en-US" dirty="0" smtClean="0"/>
              <a:t>Distrust of therapists and the therapeutic process</a:t>
            </a:r>
          </a:p>
          <a:p>
            <a:pPr lvl="1"/>
            <a:r>
              <a:rPr lang="en-US" dirty="0" smtClean="0"/>
              <a:t>Guilt, depression, anger, and/or PTSD</a:t>
            </a:r>
          </a:p>
          <a:p>
            <a:pPr lvl="1"/>
            <a:r>
              <a:rPr lang="en-US" dirty="0" smtClean="0"/>
              <a:t>Feeling of rejection and low self-esteem</a:t>
            </a:r>
          </a:p>
          <a:p>
            <a:pPr lvl="1"/>
            <a:r>
              <a:rPr lang="en-US" dirty="0" smtClean="0"/>
              <a:t>Suicidal ideation</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5340174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5" name="Rectangle 5"/>
          <p:cNvSpPr>
            <a:spLocks noGrp="1" noChangeArrowheads="1"/>
          </p:cNvSpPr>
          <p:nvPr>
            <p:ph type="title"/>
          </p:nvPr>
        </p:nvSpPr>
        <p:spPr/>
        <p:txBody>
          <a:bodyPr/>
          <a:lstStyle/>
          <a:p>
            <a:r>
              <a:rPr lang="en-US" smtClean="0"/>
              <a:t>Legal Sanctions Against </a:t>
            </a:r>
            <a:br>
              <a:rPr lang="en-US" smtClean="0"/>
            </a:br>
            <a:r>
              <a:rPr lang="en-US" smtClean="0"/>
              <a:t>Sexual Violators</a:t>
            </a:r>
          </a:p>
        </p:txBody>
      </p:sp>
      <p:sp>
        <p:nvSpPr>
          <p:cNvPr id="230406" name="Rectangle 6"/>
          <p:cNvSpPr>
            <a:spLocks noGrp="1" noChangeArrowheads="1"/>
          </p:cNvSpPr>
          <p:nvPr>
            <p:ph idx="1"/>
          </p:nvPr>
        </p:nvSpPr>
        <p:spPr/>
        <p:txBody>
          <a:bodyPr/>
          <a:lstStyle/>
          <a:p>
            <a:r>
              <a:rPr lang="en-US" dirty="0" smtClean="0"/>
              <a:t> Negative consequences for therapists include:</a:t>
            </a:r>
          </a:p>
          <a:p>
            <a:pPr lvl="1"/>
            <a:r>
              <a:rPr lang="en-US" dirty="0" smtClean="0"/>
              <a:t>Being the target of a lawsuit</a:t>
            </a:r>
          </a:p>
          <a:p>
            <a:pPr lvl="1"/>
            <a:r>
              <a:rPr lang="en-US" dirty="0"/>
              <a:t>B</a:t>
            </a:r>
            <a:r>
              <a:rPr lang="en-US" dirty="0" smtClean="0"/>
              <a:t>eing convicted of a felony</a:t>
            </a:r>
          </a:p>
          <a:p>
            <a:pPr lvl="1"/>
            <a:r>
              <a:rPr lang="en-US" dirty="0"/>
              <a:t>H</a:t>
            </a:r>
            <a:r>
              <a:rPr lang="en-US" dirty="0" smtClean="0"/>
              <a:t>aving license revoked or suspended by state</a:t>
            </a:r>
          </a:p>
          <a:p>
            <a:pPr lvl="1"/>
            <a:r>
              <a:rPr lang="en-US" dirty="0"/>
              <a:t>B</a:t>
            </a:r>
            <a:r>
              <a:rPr lang="en-US" dirty="0" smtClean="0"/>
              <a:t>eing expelled from professional organizations</a:t>
            </a:r>
          </a:p>
          <a:p>
            <a:pPr lvl="1"/>
            <a:r>
              <a:rPr lang="en-US" dirty="0"/>
              <a:t>L</a:t>
            </a:r>
            <a:r>
              <a:rPr lang="en-US" dirty="0" smtClean="0"/>
              <a:t>osing their insurance coverage</a:t>
            </a:r>
          </a:p>
          <a:p>
            <a:pPr lvl="1"/>
            <a:r>
              <a:rPr lang="en-US" dirty="0"/>
              <a:t>L</a:t>
            </a:r>
            <a:r>
              <a:rPr lang="en-US" dirty="0" smtClean="0"/>
              <a:t>osing their jobs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3318595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dirty="0" smtClean="0"/>
              <a:t>Boundary Crossings and Multiple Relationships</a:t>
            </a:r>
          </a:p>
        </p:txBody>
      </p:sp>
      <p:sp>
        <p:nvSpPr>
          <p:cNvPr id="223235" name="Rectangle 3"/>
          <p:cNvSpPr>
            <a:spLocks noGrp="1" noChangeArrowheads="1"/>
          </p:cNvSpPr>
          <p:nvPr>
            <p:ph idx="1"/>
          </p:nvPr>
        </p:nvSpPr>
        <p:spPr/>
        <p:txBody>
          <a:bodyPr/>
          <a:lstStyle/>
          <a:p>
            <a:r>
              <a:rPr lang="en-US" dirty="0" smtClean="0"/>
              <a:t>The rationale for abstaining from boundary crossings or multiple relationships involves the potential for therapists to misuse their power to influence and exploit clients for their own benefit and to the clients’ detriment.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3676771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dirty="0" smtClean="0"/>
              <a:t>Boundary Crossings and Multiple Relationships</a:t>
            </a:r>
          </a:p>
        </p:txBody>
      </p:sp>
      <p:sp>
        <p:nvSpPr>
          <p:cNvPr id="223235" name="Rectangle 3"/>
          <p:cNvSpPr>
            <a:spLocks noGrp="1" noChangeArrowheads="1"/>
          </p:cNvSpPr>
          <p:nvPr>
            <p:ph idx="1"/>
          </p:nvPr>
        </p:nvSpPr>
        <p:spPr/>
        <p:txBody>
          <a:bodyPr/>
          <a:lstStyle/>
          <a:p>
            <a:r>
              <a:rPr lang="en-US" dirty="0" smtClean="0"/>
              <a:t>The viewpoints on multiple relationships vary:</a:t>
            </a:r>
          </a:p>
          <a:p>
            <a:pPr lvl="1"/>
            <a:r>
              <a:rPr lang="en-US" dirty="0" smtClean="0"/>
              <a:t>Some focus on the problems inherent in multiple relationships.</a:t>
            </a:r>
          </a:p>
          <a:p>
            <a:pPr lvl="1"/>
            <a:r>
              <a:rPr lang="en-US" dirty="0" smtClean="0"/>
              <a:t>Others view them as common, inevitable, unavoidable, normal, and a healthy part of communal life in many settings.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5901201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smtClean="0"/>
              <a:t>Boundary Crossings versus Boundary Violations</a:t>
            </a:r>
            <a:endParaRPr lang="en-US" dirty="0" smtClean="0"/>
          </a:p>
        </p:txBody>
      </p:sp>
      <p:sp>
        <p:nvSpPr>
          <p:cNvPr id="385027" name="Rectangle 3"/>
          <p:cNvSpPr>
            <a:spLocks noGrp="1" noChangeArrowheads="1"/>
          </p:cNvSpPr>
          <p:nvPr>
            <p:ph idx="1"/>
          </p:nvPr>
        </p:nvSpPr>
        <p:spPr/>
        <p:txBody>
          <a:bodyPr/>
          <a:lstStyle/>
          <a:p>
            <a:r>
              <a:rPr lang="en-US" b="1" dirty="0" smtClean="0"/>
              <a:t>Boundary crossing</a:t>
            </a:r>
            <a:r>
              <a:rPr lang="en-US" dirty="0" smtClean="0"/>
              <a:t>:</a:t>
            </a:r>
          </a:p>
          <a:p>
            <a:pPr lvl="1"/>
            <a:r>
              <a:rPr lang="en-US" dirty="0" smtClean="0"/>
              <a:t>A departure from commonly accepted practices that could potentially benefit clients</a:t>
            </a:r>
          </a:p>
          <a:p>
            <a:pPr lvl="1"/>
            <a:r>
              <a:rPr lang="en-US" dirty="0" smtClean="0"/>
              <a:t>Example: </a:t>
            </a:r>
          </a:p>
          <a:p>
            <a:pPr lvl="2"/>
            <a:r>
              <a:rPr lang="en-US" dirty="0" smtClean="0"/>
              <a:t>Attending a student’s school play or sports event to build a positive relationship with him or her</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6777198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smtClean="0"/>
              <a:t>Boundary Crossings versus Boundary Violations</a:t>
            </a:r>
            <a:endParaRPr lang="en-US" dirty="0" smtClean="0"/>
          </a:p>
        </p:txBody>
      </p:sp>
      <p:sp>
        <p:nvSpPr>
          <p:cNvPr id="385027" name="Rectangle 3"/>
          <p:cNvSpPr>
            <a:spLocks noGrp="1" noChangeArrowheads="1"/>
          </p:cNvSpPr>
          <p:nvPr>
            <p:ph idx="1"/>
          </p:nvPr>
        </p:nvSpPr>
        <p:spPr/>
        <p:txBody>
          <a:bodyPr/>
          <a:lstStyle/>
          <a:p>
            <a:r>
              <a:rPr lang="en-US" b="1" dirty="0" smtClean="0"/>
              <a:t>Boundary violation</a:t>
            </a:r>
            <a:r>
              <a:rPr lang="en-US" dirty="0" smtClean="0"/>
              <a:t>:</a:t>
            </a:r>
          </a:p>
          <a:p>
            <a:pPr lvl="1"/>
            <a:r>
              <a:rPr lang="en-US" dirty="0" smtClean="0"/>
              <a:t>A serious breach that results in harm to clients and is therefore unethical</a:t>
            </a:r>
          </a:p>
          <a:p>
            <a:pPr lvl="1"/>
            <a:r>
              <a:rPr lang="en-US" dirty="0" smtClean="0"/>
              <a:t>Example: </a:t>
            </a:r>
          </a:p>
          <a:p>
            <a:pPr lvl="2"/>
            <a:r>
              <a:rPr lang="en-US" dirty="0" smtClean="0"/>
              <a:t>A gradual erosion of boundaries that leads to sexual exploitation of the client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6203133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dirty="0" smtClean="0"/>
              <a:t>Minimizing Risks in </a:t>
            </a:r>
            <a:br>
              <a:rPr lang="en-US" dirty="0" smtClean="0"/>
            </a:br>
            <a:r>
              <a:rPr lang="en-US" dirty="0" smtClean="0"/>
              <a:t>Multiple Relationships</a:t>
            </a:r>
          </a:p>
        </p:txBody>
      </p:sp>
      <p:sp>
        <p:nvSpPr>
          <p:cNvPr id="384003" name="Rectangle 3"/>
          <p:cNvSpPr>
            <a:spLocks noGrp="1" noChangeArrowheads="1"/>
          </p:cNvSpPr>
          <p:nvPr>
            <p:ph idx="1"/>
          </p:nvPr>
        </p:nvSpPr>
        <p:spPr/>
        <p:txBody>
          <a:bodyPr/>
          <a:lstStyle/>
          <a:p>
            <a:r>
              <a:rPr lang="en-US" dirty="0" smtClean="0"/>
              <a:t>Identify measures aimed at minimizing the risks: </a:t>
            </a:r>
          </a:p>
          <a:p>
            <a:pPr lvl="1"/>
            <a:r>
              <a:rPr lang="en-US" dirty="0"/>
              <a:t>S</a:t>
            </a:r>
            <a:r>
              <a:rPr lang="en-US" dirty="0" smtClean="0"/>
              <a:t>et healthy boundaries from the outset</a:t>
            </a:r>
          </a:p>
          <a:p>
            <a:pPr lvl="1"/>
            <a:r>
              <a:rPr lang="en-US" dirty="0"/>
              <a:t>S</a:t>
            </a:r>
            <a:r>
              <a:rPr lang="en-US" dirty="0" smtClean="0"/>
              <a:t>ecure informed consent of clients</a:t>
            </a:r>
          </a:p>
          <a:p>
            <a:pPr lvl="1"/>
            <a:r>
              <a:rPr lang="en-US" dirty="0"/>
              <a:t>D</a:t>
            </a:r>
            <a:r>
              <a:rPr lang="en-US" dirty="0" smtClean="0"/>
              <a:t>iscuss both potential risks and benefits</a:t>
            </a:r>
          </a:p>
          <a:p>
            <a:pPr lvl="1"/>
            <a:r>
              <a:rPr lang="en-US" dirty="0"/>
              <a:t>C</a:t>
            </a:r>
            <a:r>
              <a:rPr lang="en-US" dirty="0" smtClean="0"/>
              <a:t>onsult with other professionals to resolve any dilemmas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9566118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dirty="0" smtClean="0"/>
              <a:t>Minimizing Risks in </a:t>
            </a:r>
            <a:br>
              <a:rPr lang="en-US" dirty="0" smtClean="0"/>
            </a:br>
            <a:r>
              <a:rPr lang="en-US" dirty="0" smtClean="0"/>
              <a:t>Multiple Relationships</a:t>
            </a:r>
          </a:p>
        </p:txBody>
      </p:sp>
      <p:sp>
        <p:nvSpPr>
          <p:cNvPr id="384003" name="Rectangle 3"/>
          <p:cNvSpPr>
            <a:spLocks noGrp="1" noChangeArrowheads="1"/>
          </p:cNvSpPr>
          <p:nvPr>
            <p:ph idx="1"/>
          </p:nvPr>
        </p:nvSpPr>
        <p:spPr/>
        <p:txBody>
          <a:bodyPr/>
          <a:lstStyle/>
          <a:p>
            <a:r>
              <a:rPr lang="en-US" dirty="0" smtClean="0"/>
              <a:t>Identify measures aimed at minimizing the risks: </a:t>
            </a:r>
          </a:p>
          <a:p>
            <a:pPr lvl="1"/>
            <a:r>
              <a:rPr lang="en-US" dirty="0"/>
              <a:t>S</a:t>
            </a:r>
            <a:r>
              <a:rPr lang="en-US" dirty="0" smtClean="0"/>
              <a:t>eek supervision when needed</a:t>
            </a:r>
          </a:p>
          <a:p>
            <a:pPr lvl="1"/>
            <a:r>
              <a:rPr lang="en-US" dirty="0"/>
              <a:t>D</a:t>
            </a:r>
            <a:r>
              <a:rPr lang="en-US" dirty="0" smtClean="0"/>
              <a:t>ocument in clinical case notes</a:t>
            </a:r>
          </a:p>
          <a:p>
            <a:pPr lvl="1"/>
            <a:r>
              <a:rPr lang="en-US" dirty="0"/>
              <a:t>E</a:t>
            </a:r>
            <a:r>
              <a:rPr lang="en-US" dirty="0" smtClean="0"/>
              <a:t>xamine your own motivations</a:t>
            </a:r>
          </a:p>
          <a:p>
            <a:pPr lvl="1"/>
            <a:r>
              <a:rPr lang="en-US" dirty="0"/>
              <a:t>R</a:t>
            </a:r>
            <a:r>
              <a:rPr lang="en-US" dirty="0" smtClean="0"/>
              <a:t>efer when necessary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1875060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dirty="0" smtClean="0"/>
              <a:t>Managing Multiple Relationships: Small Community </a:t>
            </a:r>
          </a:p>
        </p:txBody>
      </p:sp>
      <p:sp>
        <p:nvSpPr>
          <p:cNvPr id="386051" name="Rectangle 3"/>
          <p:cNvSpPr>
            <a:spLocks noGrp="1" noChangeArrowheads="1"/>
          </p:cNvSpPr>
          <p:nvPr>
            <p:ph idx="1"/>
          </p:nvPr>
        </p:nvSpPr>
        <p:spPr/>
        <p:txBody>
          <a:bodyPr/>
          <a:lstStyle/>
          <a:p>
            <a:r>
              <a:rPr lang="en-US" dirty="0" smtClean="0"/>
              <a:t>Practitioners who work in small communities often have to blend several professional roles and functions. </a:t>
            </a:r>
          </a:p>
          <a:p>
            <a:r>
              <a:rPr lang="en-US" dirty="0" smtClean="0"/>
              <a:t>They have to become an integral part of the community to be accepted as a credible mental health resource.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0771851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1278</Words>
  <Application>Microsoft Macintosh PowerPoint</Application>
  <PresentationFormat>On-screen Show (4:3)</PresentationFormat>
  <Paragraphs>157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Beam</vt:lpstr>
      <vt:lpstr>Issues and Ethics in the Helping Professions,  9th Edition</vt:lpstr>
      <vt:lpstr>Managing Boundaries and Multiple Relationships</vt:lpstr>
      <vt:lpstr>Boundary Crossings and Multiple Relationships</vt:lpstr>
      <vt:lpstr>Boundary Crossings and Multiple Relationships</vt:lpstr>
      <vt:lpstr>Boundary Crossings versus Boundary Violations</vt:lpstr>
      <vt:lpstr>Boundary Crossings versus Boundary Violations</vt:lpstr>
      <vt:lpstr>Minimizing Risks in  Multiple Relationships</vt:lpstr>
      <vt:lpstr>Minimizing Risks in  Multiple Relationships</vt:lpstr>
      <vt:lpstr>Managing Multiple Relationships: Small Community </vt:lpstr>
      <vt:lpstr>Managing Multiple Relationships: Small Community </vt:lpstr>
      <vt:lpstr>Prior to Establishing  a Bartering Relationship</vt:lpstr>
      <vt:lpstr>Bartering</vt:lpstr>
      <vt:lpstr>Accepting Gifts</vt:lpstr>
      <vt:lpstr>Accepting Gifts</vt:lpstr>
      <vt:lpstr>Disadvantages of  Socializing with Clients</vt:lpstr>
      <vt:lpstr>Disadvantages of  Socializing with Clients</vt:lpstr>
      <vt:lpstr>Sexual Attractions in Therapy</vt:lpstr>
      <vt:lpstr>Sexual Attractions in Therapy</vt:lpstr>
      <vt:lpstr>Dealing with Sexual Attractions</vt:lpstr>
      <vt:lpstr>Dealing with Sexual Attractions</vt:lpstr>
      <vt:lpstr>Dealing with Sexual Attractions</vt:lpstr>
      <vt:lpstr>Dealing with Sexual Attractions</vt:lpstr>
      <vt:lpstr>Dealing with Sexual Attractions</vt:lpstr>
      <vt:lpstr>Harmful Effects of Sexual Contact With Clients </vt:lpstr>
      <vt:lpstr>Legal Sanctions Against  Sexual Violators</vt:lpstr>
    </vt:vector>
  </TitlesOfParts>
  <Company>Cengage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and Ethics  in the Helping Professions  9th Edition</dc:title>
  <dc:creator>Windows User</dc:creator>
  <cp:lastModifiedBy>Caroline Paltin</cp:lastModifiedBy>
  <cp:revision>4</cp:revision>
  <dcterms:created xsi:type="dcterms:W3CDTF">2013-11-22T19:59:42Z</dcterms:created>
  <dcterms:modified xsi:type="dcterms:W3CDTF">2016-11-30T08:22:37Z</dcterms:modified>
</cp:coreProperties>
</file>