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72" r:id="rId6"/>
    <p:sldId id="261" r:id="rId7"/>
    <p:sldId id="273" r:id="rId8"/>
    <p:sldId id="262" r:id="rId9"/>
    <p:sldId id="274" r:id="rId10"/>
    <p:sldId id="263" r:id="rId11"/>
    <p:sldId id="264" r:id="rId12"/>
    <p:sldId id="265" r:id="rId13"/>
    <p:sldId id="266" r:id="rId14"/>
    <p:sldId id="275" r:id="rId15"/>
    <p:sldId id="267" r:id="rId16"/>
    <p:sldId id="276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2C4F7-6E97-4F1F-9109-124E120DAD3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E16A9-BB64-4401-A55E-3C4C7E63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5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B5CAC0-2702-4699-B135-5F12B4095130}" type="slidenum">
              <a:rPr lang="en-US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6200A-868C-450C-89D4-6BB6B15DD4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5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1EDC-D4CC-4322-962B-D516BF8E48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1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AFEF3-30D5-47FB-9D76-28A69F764D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8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20F8-40A2-45ED-AD52-B63C42E693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0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F6C8-CEC7-4AD0-BA00-2C823731ABE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29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57F7-7103-44BA-87AD-FED167AD97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5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A0AF-444C-49C5-978D-993CB40FB6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7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6932E-6AA8-41DE-A69E-CA47893470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1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4C4F-871D-4CCA-ABFC-B5ACDE688B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F14C0-1CED-47C3-8C39-46351229FB5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6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89579-F116-41F9-B297-AADCFCDFB3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0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C68458-3EF6-4592-B698-41C6EF1B133E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011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smtClean="0"/>
              <a:t>Issues and Ethics in the Helping Professions, </a:t>
            </a:r>
            <a:br>
              <a:rPr lang="en-US" sz="5400" dirty="0" smtClean="0"/>
            </a:br>
            <a:r>
              <a:rPr lang="en-US" sz="5400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  </a:t>
            </a:r>
          </a:p>
          <a:p>
            <a:r>
              <a:rPr lang="en-US" sz="2000" dirty="0" smtClean="0"/>
              <a:t> 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2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Countertransference</a:t>
            </a:r>
            <a:endParaRPr lang="en-US" dirty="0" smtClean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overprotective with a client</a:t>
            </a:r>
          </a:p>
          <a:p>
            <a:r>
              <a:rPr lang="en-US" dirty="0" smtClean="0"/>
              <a:t>Treating clients in benign ways</a:t>
            </a:r>
          </a:p>
          <a:p>
            <a:r>
              <a:rPr lang="en-US" dirty="0" smtClean="0"/>
              <a:t>Rejecting a client</a:t>
            </a:r>
          </a:p>
          <a:p>
            <a:r>
              <a:rPr lang="en-US" dirty="0" smtClean="0"/>
              <a:t>Needing constant reinforcement and approval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7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Countertransference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Seeing yourself in your clients</a:t>
            </a:r>
          </a:p>
          <a:p>
            <a:r>
              <a:rPr lang="en-US" dirty="0" smtClean="0"/>
              <a:t>Developing sexual or romantic feelings for a client</a:t>
            </a:r>
          </a:p>
          <a:p>
            <a:r>
              <a:rPr lang="en-US" dirty="0" smtClean="0"/>
              <a:t>Giving advice compulsively</a:t>
            </a:r>
          </a:p>
          <a:p>
            <a:r>
              <a:rPr lang="en-US" dirty="0" smtClean="0"/>
              <a:t>Desiring a social relationship with clients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22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Dependence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temporary dependence is not necessarily problematic.</a:t>
            </a:r>
          </a:p>
          <a:p>
            <a:r>
              <a:rPr lang="en-US" dirty="0" smtClean="0"/>
              <a:t>An ethical issue occurs when counselors encourage and promote dependence.</a:t>
            </a:r>
          </a:p>
          <a:p>
            <a:r>
              <a:rPr lang="en-US" dirty="0" smtClean="0"/>
              <a:t>Can manifest in subtle ways</a:t>
            </a:r>
          </a:p>
          <a:p>
            <a:pPr lvl="1"/>
            <a:r>
              <a:rPr lang="en-US" dirty="0" smtClean="0"/>
              <a:t>Counselors may collude with their clients in keeping them dependent. </a:t>
            </a:r>
          </a:p>
          <a:p>
            <a:pPr lvl="1"/>
            <a:r>
              <a:rPr lang="en-US" dirty="0" smtClean="0"/>
              <a:t>Termination can be delayed even though a client no longer needs services.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9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in the </a:t>
            </a:r>
            <a:br>
              <a:rPr lang="en-US" dirty="0" smtClean="0"/>
            </a:br>
            <a:r>
              <a:rPr lang="en-US" dirty="0" smtClean="0"/>
              <a:t>Counseling Profession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Counseling can be a hazardous profession and lead to empathy fatigue.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6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in the </a:t>
            </a:r>
            <a:br>
              <a:rPr lang="en-US" dirty="0" smtClean="0"/>
            </a:br>
            <a:r>
              <a:rPr lang="en-US" dirty="0" smtClean="0"/>
              <a:t>Counseling Profession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sources of stress for counselors: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eeling they are not helping their clients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endency to accept full responsibility for clients’ progress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eeling pressure to quickly solve clients’ problems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aving extremely high personal goals and perfectionistic strivings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7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 Burnout </a:t>
            </a:r>
            <a:br>
              <a:rPr lang="en-US" dirty="0" smtClean="0"/>
            </a:br>
            <a:r>
              <a:rPr lang="en-US" dirty="0" smtClean="0"/>
              <a:t>and Impairment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Burnout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state of physical, emotional, intellectual, and spiritual depletion characterized by feelings of helplessness and hopelessness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9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 Burnout </a:t>
            </a:r>
            <a:br>
              <a:rPr lang="en-US" dirty="0" smtClean="0"/>
            </a:br>
            <a:r>
              <a:rPr lang="en-US" dirty="0" smtClean="0"/>
              <a:t>and Impairment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Impairment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presence of a chronic illness or severe psychological depletion that is likely to prevent a professional from delivering effective services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esults in consistently functioning below acceptable practice standards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“Therapist Decay” Which Lead to Burnout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absence of boundaries with clients </a:t>
            </a:r>
          </a:p>
          <a:p>
            <a:r>
              <a:rPr lang="en-US" dirty="0" smtClean="0"/>
              <a:t>Excessive preoccupation with money and being successful</a:t>
            </a:r>
          </a:p>
          <a:p>
            <a:r>
              <a:rPr lang="en-US" dirty="0" smtClean="0"/>
              <a:t>Taking on clients that exceed one’s level of professional competence</a:t>
            </a:r>
          </a:p>
          <a:p>
            <a:r>
              <a:rPr lang="en-US" dirty="0" smtClean="0"/>
              <a:t>Poor health habits in the areas of nutrition and exercise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20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“Therapist Decay” Which Lead to Burnout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in isolated ways, both personally and professionally</a:t>
            </a:r>
          </a:p>
          <a:p>
            <a:r>
              <a:rPr lang="en-US" dirty="0" smtClean="0"/>
              <a:t>Failing to recognize the personal impact of clients’ struggles</a:t>
            </a:r>
          </a:p>
          <a:p>
            <a:r>
              <a:rPr lang="en-US" dirty="0" smtClean="0"/>
              <a:t>Resisting personal therapy when experiencing personal distress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4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Vitality </a:t>
            </a:r>
            <a:br>
              <a:rPr lang="en-US" dirty="0" smtClean="0"/>
            </a:br>
            <a:r>
              <a:rPr lang="en-US" dirty="0" smtClean="0"/>
              <a:t>as a Counselor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are often not prepared to maintain their vitality, yet sustaining the personal self is an ethical obligation.</a:t>
            </a:r>
          </a:p>
          <a:p>
            <a:r>
              <a:rPr lang="en-US" dirty="0" smtClean="0"/>
              <a:t>Personal vitality is a prerequisite to functioning in a professional role. </a:t>
            </a:r>
          </a:p>
          <a:p>
            <a:r>
              <a:rPr lang="en-US" dirty="0" smtClean="0"/>
              <a:t>Ongoing self-care is an essential part of a therapist’s professional competence and personal wellness program.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9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4014787"/>
            <a:ext cx="7772400" cy="1362075"/>
          </a:xfrm>
        </p:spPr>
        <p:txBody>
          <a:bodyPr/>
          <a:lstStyle/>
          <a:p>
            <a:r>
              <a:rPr lang="en-US" smtClean="0"/>
              <a:t>The Counselor as a Person and as a Professional</a:t>
            </a:r>
            <a:endParaRPr lang="en-US" dirty="0" smtClean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2514600"/>
            <a:ext cx="7772400" cy="150018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Chapter 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4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Vitality </a:t>
            </a:r>
            <a:br>
              <a:rPr lang="en-US" dirty="0" smtClean="0"/>
            </a:br>
            <a:r>
              <a:rPr lang="en-US" dirty="0" smtClean="0"/>
              <a:t>as a Counselor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can benefit from a counselor’s mindfulness practices even if clients are not practicing mindfulness themselves. </a:t>
            </a:r>
          </a:p>
          <a:p>
            <a:r>
              <a:rPr lang="en-US" dirty="0" smtClean="0"/>
              <a:t>Self-compassion can enhance counselor well-being, counselor effectiveness in the workplace, and therapeutic relationships with clients.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1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Counselor as a </a:t>
            </a:r>
            <a:br>
              <a:rPr lang="en-US" dirty="0" smtClean="0"/>
            </a:br>
            <a:r>
              <a:rPr lang="en-US" dirty="0" smtClean="0"/>
              <a:t>Person and Professional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must be aware of the influence of their own personality and needs.</a:t>
            </a:r>
          </a:p>
          <a:p>
            <a:r>
              <a:rPr lang="en-US" dirty="0" smtClean="0"/>
              <a:t>Examples of personal needs of counselors based on unresolved personal conflicts: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tell people what to do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trong desire to relieve all pain from clients</a:t>
            </a:r>
          </a:p>
          <a:p>
            <a:pPr lvl="1"/>
            <a:r>
              <a:rPr lang="en-US" dirty="0" smtClean="0"/>
              <a:t>Need to have all answers and be perfect</a:t>
            </a:r>
          </a:p>
          <a:p>
            <a:pPr lvl="1"/>
            <a:r>
              <a:rPr lang="en-US" dirty="0" smtClean="0"/>
              <a:t>Intense need to be recognized and appreciated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0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Therapy </a:t>
            </a:r>
            <a:br>
              <a:rPr lang="en-US" dirty="0" smtClean="0"/>
            </a:br>
            <a:r>
              <a:rPr lang="en-US" dirty="0" smtClean="0"/>
              <a:t>for Counselors 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Beneficial to both trainees and experienced practitioners</a:t>
            </a:r>
          </a:p>
          <a:p>
            <a:r>
              <a:rPr lang="en-US" dirty="0" smtClean="0"/>
              <a:t>It is a necessary form of ongoing self-care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5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Therapy </a:t>
            </a:r>
            <a:br>
              <a:rPr lang="en-US" dirty="0" smtClean="0"/>
            </a:br>
            <a:r>
              <a:rPr lang="en-US" dirty="0" smtClean="0"/>
              <a:t>for Counselors 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participating:</a:t>
            </a:r>
          </a:p>
          <a:p>
            <a:pPr lvl="1"/>
            <a:r>
              <a:rPr lang="en-US" dirty="0" smtClean="0"/>
              <a:t>To explore your values and motivations for becoming a helper, how your needs influence your actions, and how you use power in your life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identify and explore your blind spots and potential areas of countertransference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remediation purposes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66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Transference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whereby clients project onto their therapists past feelings or attitudes they had toward significant people in their lives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3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Transference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“unreal” relationship in therapy</a:t>
            </a:r>
          </a:p>
          <a:p>
            <a:pPr lvl="1"/>
            <a:r>
              <a:rPr lang="en-US" dirty="0" smtClean="0"/>
              <a:t>Counselors need to be aware of their personal reactions to a client’s transference.</a:t>
            </a:r>
          </a:p>
          <a:p>
            <a:pPr lvl="1"/>
            <a:r>
              <a:rPr lang="en-US" dirty="0" smtClean="0"/>
              <a:t>All reactions of clients to a therapist are not to be considered as transference.</a:t>
            </a:r>
          </a:p>
          <a:p>
            <a:pPr lvl="1"/>
            <a:r>
              <a:rPr lang="en-US" dirty="0" smtClean="0"/>
              <a:t>Dealing appropriately with transference is an ethical issue.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81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Countertransference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therapist’s total emotional response to a client including feelings, associations, fantasies, and fleeting images</a:t>
            </a:r>
          </a:p>
          <a:p>
            <a:r>
              <a:rPr lang="en-US" dirty="0" smtClean="0"/>
              <a:t>Occurs when clinicians: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emonstrate inappropriate affect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espond in highly defensive ways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ose their objectivity because their own conflicts are triggered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1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Countertransference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either a constructive or a destructive element in the therapeutic relationship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3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870</Words>
  <Application>Microsoft Macintosh PowerPoint</Application>
  <PresentationFormat>On-screen Show (4:3)</PresentationFormat>
  <Paragraphs>124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Beam</vt:lpstr>
      <vt:lpstr>Issues and Ethics in the Helping Professions,  9th Edition</vt:lpstr>
      <vt:lpstr>The Counselor as a Person and as a Professional</vt:lpstr>
      <vt:lpstr>The Counselor as a  Person and Professional</vt:lpstr>
      <vt:lpstr>Personal Therapy  for Counselors </vt:lpstr>
      <vt:lpstr>Personal Therapy  for Counselors </vt:lpstr>
      <vt:lpstr>Transference</vt:lpstr>
      <vt:lpstr>Transference</vt:lpstr>
      <vt:lpstr>Countertransference</vt:lpstr>
      <vt:lpstr>Countertransference</vt:lpstr>
      <vt:lpstr>Examples of Countertransference</vt:lpstr>
      <vt:lpstr>Examples of Countertransference</vt:lpstr>
      <vt:lpstr>Client Dependence</vt:lpstr>
      <vt:lpstr>Stress in the  Counseling Profession</vt:lpstr>
      <vt:lpstr>Stress in the  Counseling Profession</vt:lpstr>
      <vt:lpstr>Counselor Burnout  and Impairment</vt:lpstr>
      <vt:lpstr>Counselor Burnout  and Impairment</vt:lpstr>
      <vt:lpstr>Signs of “Therapist Decay” Which Lead to Burnout</vt:lpstr>
      <vt:lpstr>Signs of “Therapist Decay” Which Lead to Burnout</vt:lpstr>
      <vt:lpstr>Maintaining Vitality  as a Counselor</vt:lpstr>
      <vt:lpstr>Maintaining Vitality  as a Counselor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in the Helping Professions  9th Edition</dc:title>
  <dc:creator>Windows User</dc:creator>
  <cp:lastModifiedBy>Caroline Paltin</cp:lastModifiedBy>
  <cp:revision>4</cp:revision>
  <dcterms:created xsi:type="dcterms:W3CDTF">2013-11-22T18:15:46Z</dcterms:created>
  <dcterms:modified xsi:type="dcterms:W3CDTF">2016-12-01T03:46:59Z</dcterms:modified>
</cp:coreProperties>
</file>