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EA0198D9-D370-D24F-BE41-39C7B22DC19B}" type="datetimeFigureOut">
              <a:rPr lang="en-US" smtClean="0"/>
              <a:t>7/11/17</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EDA7655-664F-7340-ACF1-0610BF06800D}"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198D9-D370-D24F-BE41-39C7B22DC19B}"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0198D9-D370-D24F-BE41-39C7B22DC19B}"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0198D9-D370-D24F-BE41-39C7B22DC19B}"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0198D9-D370-D24F-BE41-39C7B22DC19B}" type="datetimeFigureOut">
              <a:rPr lang="en-US" smtClean="0"/>
              <a:t>7/11/17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A0198D9-D370-D24F-BE41-39C7B22DC19B}" type="datetimeFigureOut">
              <a:rPr lang="en-US" smtClean="0"/>
              <a:t>7/11/17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DA7655-664F-7340-ACF1-0610BF06800D}"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A0198D9-D370-D24F-BE41-39C7B22DC19B}" type="datetimeFigureOut">
              <a:rPr lang="en-US" smtClean="0"/>
              <a:t>7/11/17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0198D9-D370-D24F-BE41-39C7B22DC19B}" type="datetimeFigureOut">
              <a:rPr lang="en-US" smtClean="0"/>
              <a:t>7/11/17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198D9-D370-D24F-BE41-39C7B22DC19B}" type="datetimeFigureOut">
              <a:rPr lang="en-US" smtClean="0"/>
              <a:t>7/11/17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A0198D9-D370-D24F-BE41-39C7B22DC19B}" type="datetimeFigureOut">
              <a:rPr lang="en-US" smtClean="0"/>
              <a:t>7/11/17</a:t>
            </a:fld>
            <a:endParaRPr lang="en-US"/>
          </a:p>
        </p:txBody>
      </p:sp>
      <p:sp>
        <p:nvSpPr>
          <p:cNvPr id="7" name="Slide Number Placeholder 6"/>
          <p:cNvSpPr>
            <a:spLocks noGrp="1"/>
          </p:cNvSpPr>
          <p:nvPr>
            <p:ph type="sldNum" sz="quarter" idx="12"/>
          </p:nvPr>
        </p:nvSpPr>
        <p:spPr/>
        <p:txBody>
          <a:bodyPr/>
          <a:lstStyle/>
          <a:p>
            <a:fld id="{2EDA7655-664F-7340-ACF1-0610BF06800D}"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0198D9-D370-D24F-BE41-39C7B22DC19B}" type="datetimeFigureOut">
              <a:rPr lang="en-US" smtClean="0"/>
              <a:t>7/11/17</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2EDA7655-664F-7340-ACF1-0610BF06800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EA0198D9-D370-D24F-BE41-39C7B22DC19B}" type="datetimeFigureOut">
              <a:rPr lang="en-US" smtClean="0"/>
              <a:t>7/11/17</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EDA7655-664F-7340-ACF1-0610BF06800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ositivepsychologyprogram.com/active-constructive-communication/" TargetMode="Externa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positivepsychologyprogram.com/attention-disorder-preven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Mindful Listening and Sharing</a:t>
            </a:r>
            <a:endParaRPr lang="en-US" dirty="0"/>
          </a:p>
        </p:txBody>
      </p:sp>
      <p:sp>
        <p:nvSpPr>
          <p:cNvPr id="3" name="Subtitle 2"/>
          <p:cNvSpPr>
            <a:spLocks noGrp="1"/>
          </p:cNvSpPr>
          <p:nvPr>
            <p:ph type="subTitle" idx="1"/>
          </p:nvPr>
        </p:nvSpPr>
        <p:spPr/>
        <p:txBody>
          <a:bodyPr>
            <a:normAutofit/>
          </a:bodyPr>
          <a:lstStyle/>
          <a:p>
            <a:r>
              <a:rPr lang="en-US" dirty="0" smtClean="0"/>
              <a:t>PSY 611A Exercise</a:t>
            </a:r>
          </a:p>
          <a:p>
            <a:endParaRPr lang="en-US" dirty="0"/>
          </a:p>
          <a:p>
            <a:r>
              <a:rPr lang="en-US" dirty="0" smtClean="0"/>
              <a:t>Dr. Caroline Paltin </a:t>
            </a:r>
          </a:p>
          <a:p>
            <a:endParaRPr lang="en-US" dirty="0" smtClean="0"/>
          </a:p>
          <a:p>
            <a:endParaRPr lang="en-US" dirty="0"/>
          </a:p>
        </p:txBody>
      </p:sp>
    </p:spTree>
    <p:extLst>
      <p:ext uri="{BB962C8B-B14F-4D97-AF65-F5344CB8AC3E}">
        <p14:creationId xmlns:p14="http://schemas.microsoft.com/office/powerpoint/2010/main" val="373202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8685" y="1436035"/>
            <a:ext cx="7188215" cy="3416319"/>
          </a:xfrm>
          <a:prstGeom prst="rect">
            <a:avLst/>
          </a:prstGeom>
        </p:spPr>
        <p:txBody>
          <a:bodyPr wrap="square">
            <a:spAutoFit/>
          </a:bodyPr>
          <a:lstStyle/>
          <a:p>
            <a:r>
              <a:rPr lang="en-US" sz="1200" b="1" dirty="0"/>
              <a:t>How did you feel when speaking during the exercise?</a:t>
            </a:r>
            <a:br>
              <a:rPr lang="en-US" sz="1200" b="1" dirty="0"/>
            </a:br>
            <a:r>
              <a:rPr lang="en-US" sz="1200" b="1" dirty="0"/>
              <a:t>                 2: How did you feel when listening during the exercise?</a:t>
            </a:r>
            <a:br>
              <a:rPr lang="en-US" sz="1200" b="1" dirty="0"/>
            </a:br>
            <a:r>
              <a:rPr lang="en-US" sz="1200" b="1" dirty="0"/>
              <a:t>                 3: Did you notice any mind-wandering?</a:t>
            </a:r>
            <a:br>
              <a:rPr lang="en-US" sz="1200" b="1" dirty="0"/>
            </a:br>
            <a:r>
              <a:rPr lang="en-US" sz="1200" b="1" dirty="0"/>
              <a:t>                 4: If so, what was the distraction?</a:t>
            </a:r>
            <a:br>
              <a:rPr lang="en-US" sz="1200" b="1" dirty="0"/>
            </a:br>
            <a:r>
              <a:rPr lang="en-US" sz="1200" b="1" dirty="0"/>
              <a:t>                 5: What helped you to bring your attention back to the present?</a:t>
            </a:r>
            <a:br>
              <a:rPr lang="en-US" sz="1200" b="1" dirty="0"/>
            </a:br>
            <a:r>
              <a:rPr lang="en-US" sz="1200" b="1" dirty="0"/>
              <a:t>                 6: Did your mind judge while listening to others?</a:t>
            </a:r>
            <a:br>
              <a:rPr lang="en-US" sz="1200" b="1" dirty="0"/>
            </a:br>
            <a:r>
              <a:rPr lang="en-US" sz="1200" b="1" dirty="0"/>
              <a:t>                 7: If so, how did “judging” feel in the body?</a:t>
            </a:r>
            <a:br>
              <a:rPr lang="en-US" sz="1200" b="1" dirty="0"/>
            </a:br>
            <a:r>
              <a:rPr lang="en-US" sz="1200" b="1" dirty="0"/>
              <a:t>                 8: Were there times where you felt empathy?</a:t>
            </a:r>
            <a:br>
              <a:rPr lang="en-US" sz="1200" b="1" dirty="0"/>
            </a:br>
            <a:r>
              <a:rPr lang="en-US" sz="1200" b="1" dirty="0"/>
              <a:t>                 9: If so, how did this feel in the body?</a:t>
            </a:r>
            <a:br>
              <a:rPr lang="en-US" sz="1200" b="1" dirty="0"/>
            </a:br>
            <a:r>
              <a:rPr lang="en-US" sz="1200" b="1" dirty="0"/>
              <a:t>               10: How did your body feel right before speaking?</a:t>
            </a:r>
            <a:br>
              <a:rPr lang="en-US" sz="1200" b="1" dirty="0"/>
            </a:br>
            <a:r>
              <a:rPr lang="en-US" sz="1200" b="1" dirty="0"/>
              <a:t>               11: How did your body feel right after speaking?</a:t>
            </a:r>
            <a:br>
              <a:rPr lang="en-US" sz="1200" b="1" dirty="0"/>
            </a:br>
            <a:r>
              <a:rPr lang="en-US" sz="1200" b="1" dirty="0"/>
              <a:t>               12: What are you feeling right now?</a:t>
            </a:r>
            <a:br>
              <a:rPr lang="en-US" sz="1200" b="1" dirty="0"/>
            </a:br>
            <a:r>
              <a:rPr lang="en-US" sz="1200" b="1" dirty="0"/>
              <a:t>               13: What would happen if you practiced mindful listening with each person that you </a:t>
            </a:r>
            <a:r>
              <a:rPr lang="en-US" sz="1200" b="1" dirty="0" smtClean="0"/>
              <a:t>		spoke </a:t>
            </a:r>
            <a:r>
              <a:rPr lang="en-US" sz="1200" b="1" dirty="0"/>
              <a:t>with?</a:t>
            </a:r>
            <a:br>
              <a:rPr lang="en-US" sz="1200" b="1" dirty="0"/>
            </a:br>
            <a:r>
              <a:rPr lang="en-US" sz="1200" b="1" dirty="0"/>
              <a:t>               14: Do you think mindful listening would change the way you interact and relate with </a:t>
            </a:r>
            <a:r>
              <a:rPr lang="en-US" sz="1200" b="1" dirty="0" smtClean="0"/>
              <a:t>		others</a:t>
            </a:r>
            <a:r>
              <a:rPr lang="en-US" sz="1200" b="1" dirty="0"/>
              <a:t>?</a:t>
            </a:r>
            <a:br>
              <a:rPr lang="en-US" sz="1200" b="1" dirty="0"/>
            </a:br>
            <a:r>
              <a:rPr lang="en-US" sz="1200" b="1" dirty="0"/>
              <a:t>               15: How would it feel if you set the intention to pay attention with curiosity, kindness, </a:t>
            </a:r>
            <a:r>
              <a:rPr lang="en-US" sz="1200" b="1" dirty="0" smtClean="0"/>
              <a:t>			and</a:t>
            </a:r>
            <a:r>
              <a:rPr lang="en-US" sz="1200" b="1" dirty="0"/>
              <a:t> acceptance to everything you said and everything you listened to?</a:t>
            </a:r>
          </a:p>
        </p:txBody>
      </p:sp>
    </p:spTree>
    <p:extLst>
      <p:ext uri="{BB962C8B-B14F-4D97-AF65-F5344CB8AC3E}">
        <p14:creationId xmlns:p14="http://schemas.microsoft.com/office/powerpoint/2010/main" val="87601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44331"/>
            <a:ext cx="7024744" cy="1626333"/>
          </a:xfrm>
        </p:spPr>
        <p:txBody>
          <a:bodyPr>
            <a:noAutofit/>
          </a:bodyPr>
          <a:lstStyle/>
          <a:p>
            <a:r>
              <a:rPr lang="en-US" sz="2000" dirty="0"/>
              <a:t>Mindful listening is an important skill and can be a </a:t>
            </a:r>
            <a:r>
              <a:rPr lang="en-US" sz="2000" dirty="0" smtClean="0"/>
              <a:t>great mindfulness </a:t>
            </a:r>
            <a:r>
              <a:rPr lang="en-US" sz="2000" dirty="0"/>
              <a:t>exercise. In general, people thrive when they feel fully “heard” and “seen.” In other words, mindful listening involves a form of self-regulation in which the focus on the self is set aside</a:t>
            </a:r>
            <a:r>
              <a:rPr lang="en-US" sz="2000" dirty="0"/>
              <a:t> </a:t>
            </a:r>
          </a:p>
        </p:txBody>
      </p:sp>
      <p:pic>
        <p:nvPicPr>
          <p:cNvPr id="4" name="Content Placeholder 3" descr="listening.jpg"/>
          <p:cNvPicPr>
            <a:picLocks noGrp="1" noChangeAspect="1"/>
          </p:cNvPicPr>
          <p:nvPr>
            <p:ph idx="1"/>
          </p:nvPr>
        </p:nvPicPr>
        <p:blipFill>
          <a:blip r:embed="rId2">
            <a:extLst>
              <a:ext uri="{28A0092B-C50C-407E-A947-70E740481C1C}">
                <a14:useLocalDpi xmlns:a14="http://schemas.microsoft.com/office/drawing/2010/main" val="0"/>
              </a:ext>
            </a:extLst>
          </a:blip>
          <a:srcRect t="7048" b="7048"/>
          <a:stretch>
            <a:fillRect/>
          </a:stretch>
        </p:blipFill>
        <p:spPr/>
      </p:pic>
    </p:spTree>
    <p:extLst>
      <p:ext uri="{BB962C8B-B14F-4D97-AF65-F5344CB8AC3E}">
        <p14:creationId xmlns:p14="http://schemas.microsoft.com/office/powerpoint/2010/main" val="390210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21650"/>
            <a:ext cx="7024744" cy="1649014"/>
          </a:xfrm>
        </p:spPr>
        <p:txBody>
          <a:bodyPr>
            <a:normAutofit fontScale="90000"/>
          </a:bodyPr>
          <a:lstStyle/>
          <a:p>
            <a:r>
              <a:rPr lang="en-US" sz="2000" dirty="0"/>
              <a:t>Mindful listening can create an inner stillness in both parties as the speaker may feel free of the listener’s preconceptions and prejudices, and the listener is free of inner </a:t>
            </a:r>
            <a:r>
              <a:rPr lang="en-US" sz="2000" dirty="0" smtClean="0"/>
              <a:t>chatter </a:t>
            </a:r>
            <a:r>
              <a:rPr lang="en-US" sz="2000" dirty="0" err="1" smtClean="0"/>
              <a:t>whlile</a:t>
            </a:r>
            <a:r>
              <a:rPr lang="en-US" sz="2000" dirty="0" smtClean="0"/>
              <a:t> learning </a:t>
            </a:r>
            <a:r>
              <a:rPr lang="en-US" sz="2000" b="1" dirty="0">
                <a:hlinkClick r:id="rId2"/>
              </a:rPr>
              <a:t>valuable positive communication skills</a:t>
            </a:r>
            <a:r>
              <a:rPr lang="en-US" sz="2000" b="1" dirty="0"/>
              <a:t>.</a:t>
            </a:r>
            <a:r>
              <a:rPr lang="en-US" sz="2000" dirty="0"/>
              <a:t> </a:t>
            </a:r>
            <a:r>
              <a:rPr lang="en-US" dirty="0"/>
              <a:t> </a:t>
            </a:r>
          </a:p>
        </p:txBody>
      </p:sp>
      <p:pic>
        <p:nvPicPr>
          <p:cNvPr id="4" name="Content Placeholder 3" descr="listening-300x258.png"/>
          <p:cNvPicPr>
            <a:picLocks noGrp="1" noChangeAspect="1"/>
          </p:cNvPicPr>
          <p:nvPr>
            <p:ph idx="1"/>
          </p:nvPr>
        </p:nvPicPr>
        <p:blipFill>
          <a:blip r:embed="rId3">
            <a:extLst>
              <a:ext uri="{28A0092B-C50C-407E-A947-70E740481C1C}">
                <a14:useLocalDpi xmlns:a14="http://schemas.microsoft.com/office/drawing/2010/main" val="0"/>
              </a:ext>
            </a:extLst>
          </a:blip>
          <a:srcRect t="19902" b="19902"/>
          <a:stretch>
            <a:fillRect/>
          </a:stretch>
        </p:blipFill>
        <p:spPr/>
      </p:pic>
    </p:spTree>
    <p:extLst>
      <p:ext uri="{BB962C8B-B14F-4D97-AF65-F5344CB8AC3E}">
        <p14:creationId xmlns:p14="http://schemas.microsoft.com/office/powerpoint/2010/main" val="3902484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355" y="521650"/>
            <a:ext cx="7183879" cy="1270105"/>
          </a:xfrm>
        </p:spPr>
        <p:txBody>
          <a:bodyPr>
            <a:noAutofit/>
          </a:bodyPr>
          <a:lstStyle/>
          <a:p>
            <a:r>
              <a:rPr lang="en-US" sz="2000" dirty="0" smtClean="0"/>
              <a:t>Much of our work involves assisting people in improving their ability to listen to themselves. Many therapists lack this important and crucial therapeutic skill or focus on their own thoughts more than listening actively.  </a:t>
            </a:r>
            <a:endParaRPr lang="en-US" sz="2000" dirty="0"/>
          </a:p>
        </p:txBody>
      </p:sp>
      <p:pic>
        <p:nvPicPr>
          <p:cNvPr id="6" name="Content Placeholder 5" descr="ErvPolster_NationalUniversity_BeyondTherapy_Portraits_6.jpg"/>
          <p:cNvPicPr>
            <a:picLocks noGrp="1" noChangeAspect="1"/>
          </p:cNvPicPr>
          <p:nvPr>
            <p:ph idx="1"/>
          </p:nvPr>
        </p:nvPicPr>
        <p:blipFill>
          <a:blip r:embed="rId2">
            <a:extLst>
              <a:ext uri="{28A0092B-C50C-407E-A947-70E740481C1C}">
                <a14:useLocalDpi xmlns:a14="http://schemas.microsoft.com/office/drawing/2010/main" val="0"/>
              </a:ext>
            </a:extLst>
          </a:blip>
          <a:srcRect t="3983" b="3983"/>
          <a:stretch>
            <a:fillRect/>
          </a:stretch>
        </p:blipFill>
        <p:spPr>
          <a:xfrm>
            <a:off x="1043493" y="1882477"/>
            <a:ext cx="6326130" cy="3517814"/>
          </a:xfrm>
        </p:spPr>
        <p:style>
          <a:lnRef idx="0">
            <a:schemeClr val="accent2"/>
          </a:lnRef>
          <a:fillRef idx="3">
            <a:schemeClr val="accent2"/>
          </a:fillRef>
          <a:effectRef idx="3">
            <a:schemeClr val="accent2"/>
          </a:effectRef>
          <a:fontRef idx="minor">
            <a:schemeClr val="lt1"/>
          </a:fontRef>
        </p:style>
      </p:pic>
      <p:sp>
        <p:nvSpPr>
          <p:cNvPr id="7" name="TextBox 6"/>
          <p:cNvSpPr txBox="1"/>
          <p:nvPr/>
        </p:nvSpPr>
        <p:spPr>
          <a:xfrm>
            <a:off x="702949" y="5715473"/>
            <a:ext cx="7845713" cy="923330"/>
          </a:xfrm>
          <a:prstGeom prst="rect">
            <a:avLst/>
          </a:prstGeom>
          <a:noFill/>
        </p:spPr>
        <p:txBody>
          <a:bodyPr wrap="square" rtlCol="0">
            <a:spAutoFit/>
          </a:bodyPr>
          <a:lstStyle/>
          <a:p>
            <a:r>
              <a:rPr lang="en-US" dirty="0" smtClean="0"/>
              <a:t>Dr. Erving Polster and student in engaged in live therapy demonstration 2015</a:t>
            </a:r>
          </a:p>
          <a:p>
            <a:endParaRPr lang="en-US" dirty="0"/>
          </a:p>
        </p:txBody>
      </p:sp>
    </p:spTree>
    <p:extLst>
      <p:ext uri="{BB962C8B-B14F-4D97-AF65-F5344CB8AC3E}">
        <p14:creationId xmlns:p14="http://schemas.microsoft.com/office/powerpoint/2010/main" val="285120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Listening and Reflecting Practice </a:t>
            </a:r>
            <a:r>
              <a:rPr lang="en-US" dirty="0" err="1" smtClean="0"/>
              <a:t>Excersize</a:t>
            </a:r>
            <a:r>
              <a:rPr lang="en-US" dirty="0" smtClean="0"/>
              <a:t> </a:t>
            </a:r>
            <a:endParaRPr lang="en-US" dirty="0"/>
          </a:p>
        </p:txBody>
      </p:sp>
      <p:sp>
        <p:nvSpPr>
          <p:cNvPr id="5" name="Content Placeholder 4"/>
          <p:cNvSpPr>
            <a:spLocks noGrp="1"/>
          </p:cNvSpPr>
          <p:nvPr>
            <p:ph idx="1"/>
          </p:nvPr>
        </p:nvSpPr>
        <p:spPr>
          <a:xfrm>
            <a:off x="1043492" y="2323653"/>
            <a:ext cx="6777317" cy="1146456"/>
          </a:xfrm>
        </p:spPr>
        <p:txBody>
          <a:bodyPr/>
          <a:lstStyle/>
          <a:p>
            <a:pPr lvl="0"/>
            <a:r>
              <a:rPr lang="en-US" b="1" dirty="0"/>
              <a:t>Step 1</a:t>
            </a:r>
            <a:r>
              <a:rPr lang="en-US" dirty="0"/>
              <a:t>: </a:t>
            </a:r>
            <a:r>
              <a:rPr lang="en-US" dirty="0" smtClean="0"/>
              <a:t> </a:t>
            </a:r>
            <a:r>
              <a:rPr lang="en-US" dirty="0"/>
              <a:t>think of one thing </a:t>
            </a:r>
            <a:r>
              <a:rPr lang="en-US" dirty="0" smtClean="0"/>
              <a:t>you </a:t>
            </a:r>
            <a:r>
              <a:rPr lang="en-US" dirty="0"/>
              <a:t>are stressed about and one thing </a:t>
            </a:r>
            <a:r>
              <a:rPr lang="en-US" dirty="0" smtClean="0"/>
              <a:t>you </a:t>
            </a:r>
            <a:r>
              <a:rPr lang="en-US" dirty="0"/>
              <a:t>look forward to.</a:t>
            </a:r>
          </a:p>
          <a:p>
            <a:endParaRPr lang="en-US" dirty="0"/>
          </a:p>
        </p:txBody>
      </p:sp>
    </p:spTree>
    <p:extLst>
      <p:ext uri="{BB962C8B-B14F-4D97-AF65-F5344CB8AC3E}">
        <p14:creationId xmlns:p14="http://schemas.microsoft.com/office/powerpoint/2010/main" val="360501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3105835"/>
            <a:ext cx="4572000" cy="646331"/>
          </a:xfrm>
          <a:prstGeom prst="rect">
            <a:avLst/>
          </a:prstGeom>
        </p:spPr>
        <p:txBody>
          <a:bodyPr>
            <a:spAutoFit/>
          </a:bodyPr>
          <a:lstStyle/>
          <a:p>
            <a:pPr lvl="0"/>
            <a:r>
              <a:rPr lang="en-US" dirty="0"/>
              <a:t>takes their turn in sharing </a:t>
            </a:r>
            <a:r>
              <a:rPr lang="en-US" dirty="0" smtClean="0"/>
              <a:t>your </a:t>
            </a:r>
            <a:r>
              <a:rPr lang="en-US" dirty="0"/>
              <a:t>story with the group,</a:t>
            </a:r>
          </a:p>
        </p:txBody>
      </p:sp>
    </p:spTree>
    <p:extLst>
      <p:ext uri="{BB962C8B-B14F-4D97-AF65-F5344CB8AC3E}">
        <p14:creationId xmlns:p14="http://schemas.microsoft.com/office/powerpoint/2010/main" val="403321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2828836"/>
            <a:ext cx="4572000" cy="1477328"/>
          </a:xfrm>
          <a:prstGeom prst="rect">
            <a:avLst/>
          </a:prstGeom>
        </p:spPr>
        <p:txBody>
          <a:bodyPr>
            <a:spAutoFit/>
          </a:bodyPr>
          <a:lstStyle/>
          <a:p>
            <a:pPr lvl="0"/>
            <a:r>
              <a:rPr lang="en-US" dirty="0"/>
              <a:t>direct attention to how it feels to speak, how it feels to talk about something stressful as well as how it feel to share something positive</a:t>
            </a:r>
            <a:r>
              <a:rPr lang="en-US" dirty="0" smtClean="0"/>
              <a:t>.</a:t>
            </a:r>
          </a:p>
          <a:p>
            <a:pPr lvl="0"/>
            <a:endParaRPr lang="en-US" dirty="0"/>
          </a:p>
        </p:txBody>
      </p:sp>
    </p:spTree>
    <p:extLst>
      <p:ext uri="{BB962C8B-B14F-4D97-AF65-F5344CB8AC3E}">
        <p14:creationId xmlns:p14="http://schemas.microsoft.com/office/powerpoint/2010/main" val="122372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967335"/>
            <a:ext cx="4572000" cy="923330"/>
          </a:xfrm>
          <a:prstGeom prst="rect">
            <a:avLst/>
          </a:prstGeom>
        </p:spPr>
        <p:txBody>
          <a:bodyPr>
            <a:spAutoFit/>
          </a:bodyPr>
          <a:lstStyle/>
          <a:p>
            <a:pPr lvl="0"/>
            <a:r>
              <a:rPr lang="en-US" dirty="0" smtClean="0"/>
              <a:t>Observe your </a:t>
            </a:r>
            <a:r>
              <a:rPr lang="en-US" dirty="0"/>
              <a:t>own thoughts, feelings and </a:t>
            </a:r>
            <a:r>
              <a:rPr lang="en-US" b="1" dirty="0">
                <a:hlinkClick r:id="rId2"/>
              </a:rPr>
              <a:t>body sensations </a:t>
            </a:r>
            <a:r>
              <a:rPr lang="en-US" dirty="0"/>
              <a:t>both when talking and listening.</a:t>
            </a:r>
          </a:p>
        </p:txBody>
      </p:sp>
    </p:spTree>
    <p:extLst>
      <p:ext uri="{BB962C8B-B14F-4D97-AF65-F5344CB8AC3E}">
        <p14:creationId xmlns:p14="http://schemas.microsoft.com/office/powerpoint/2010/main" val="3869813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690336"/>
            <a:ext cx="4572000" cy="646331"/>
          </a:xfrm>
          <a:prstGeom prst="rect">
            <a:avLst/>
          </a:prstGeom>
        </p:spPr>
        <p:txBody>
          <a:bodyPr>
            <a:spAutoFit/>
          </a:bodyPr>
          <a:lstStyle/>
          <a:p>
            <a:pPr lvl="0"/>
            <a:r>
              <a:rPr lang="en-US" dirty="0"/>
              <a:t>break into small groups and answer the questions </a:t>
            </a:r>
            <a:r>
              <a:rPr lang="en-US" dirty="0" smtClean="0"/>
              <a:t>I am about to show you. </a:t>
            </a:r>
            <a:endParaRPr lang="en-US" dirty="0"/>
          </a:p>
        </p:txBody>
      </p:sp>
    </p:spTree>
    <p:extLst>
      <p:ext uri="{BB962C8B-B14F-4D97-AF65-F5344CB8AC3E}">
        <p14:creationId xmlns:p14="http://schemas.microsoft.com/office/powerpoint/2010/main" val="16839115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28</TotalTime>
  <Words>255</Words>
  <Application>Microsoft Macintosh PowerPoint</Application>
  <PresentationFormat>On-screen Show (4:3)</PresentationFormat>
  <Paragraphs>15</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Austin</vt:lpstr>
      <vt:lpstr>Mindful Listening and Sharing</vt:lpstr>
      <vt:lpstr>Mindful listening is an important skill and can be a great mindfulness exercise. In general, people thrive when they feel fully “heard” and “seen.” In other words, mindful listening involves a form of self-regulation in which the focus on the self is set aside </vt:lpstr>
      <vt:lpstr>Mindful listening can create an inner stillness in both parties as the speaker may feel free of the listener’s preconceptions and prejudices, and the listener is free of inner chatter whlile learning valuable positive communication skills.  </vt:lpstr>
      <vt:lpstr>Much of our work involves assisting people in improving their ability to listen to themselves. Many therapists lack this important and crucial therapeutic skill or focus on their own thoughts more than listening actively.  </vt:lpstr>
      <vt:lpstr>Listening and Reflecting Practice Excersize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 Listening and Sharing</dc:title>
  <dc:creator>Caroline Paltin</dc:creator>
  <cp:lastModifiedBy>Caroline Paltin</cp:lastModifiedBy>
  <cp:revision>3</cp:revision>
  <dcterms:created xsi:type="dcterms:W3CDTF">2017-07-11T21:24:28Z</dcterms:created>
  <dcterms:modified xsi:type="dcterms:W3CDTF">2017-07-11T21:53:04Z</dcterms:modified>
</cp:coreProperties>
</file>